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56" r:id="rId2"/>
    <p:sldId id="277" r:id="rId3"/>
    <p:sldId id="257" r:id="rId4"/>
    <p:sldId id="278" r:id="rId5"/>
    <p:sldId id="258" r:id="rId6"/>
    <p:sldId id="259" r:id="rId7"/>
    <p:sldId id="260" r:id="rId8"/>
    <p:sldId id="262" r:id="rId9"/>
    <p:sldId id="264" r:id="rId10"/>
    <p:sldId id="263" r:id="rId11"/>
    <p:sldId id="265" r:id="rId12"/>
    <p:sldId id="266" r:id="rId13"/>
    <p:sldId id="267" r:id="rId14"/>
    <p:sldId id="268" r:id="rId15"/>
    <p:sldId id="269" r:id="rId16"/>
    <p:sldId id="270" r:id="rId17"/>
    <p:sldId id="273" r:id="rId18"/>
    <p:sldId id="272" r:id="rId19"/>
    <p:sldId id="274" r:id="rId20"/>
    <p:sldId id="275" r:id="rId21"/>
    <p:sldId id="276" r:id="rId22"/>
    <p:sldId id="279" r:id="rId23"/>
    <p:sldId id="280" r:id="rId24"/>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7583F5-7146-433A-8446-14B47DD189BA}"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ru-UA"/>
        </a:p>
      </dgm:t>
    </dgm:pt>
    <dgm:pt modelId="{34F7D21C-5F33-4750-9687-05788C6F6888}">
      <dgm:prSet phldrT="[Текст]"/>
      <dgm:spPr/>
      <dgm:t>
        <a:bodyPr/>
        <a:lstStyle/>
        <a:p>
          <a:r>
            <a:rPr lang="en-US" dirty="0"/>
            <a:t> </a:t>
          </a:r>
          <a:endParaRPr lang="ru-UA" dirty="0"/>
        </a:p>
      </dgm:t>
    </dgm:pt>
    <dgm:pt modelId="{FEAB02AE-1EFD-4F0F-9353-6F82B97A3517}" type="parTrans" cxnId="{5BB2E6EB-4464-49FC-BBBA-91A1081D1C73}">
      <dgm:prSet/>
      <dgm:spPr/>
      <dgm:t>
        <a:bodyPr/>
        <a:lstStyle/>
        <a:p>
          <a:endParaRPr lang="ru-UA"/>
        </a:p>
      </dgm:t>
    </dgm:pt>
    <dgm:pt modelId="{56A29FB3-1F0A-4416-B947-42C7F4D9823B}" type="sibTrans" cxnId="{5BB2E6EB-4464-49FC-BBBA-91A1081D1C73}">
      <dgm:prSet/>
      <dgm:spPr/>
      <dgm:t>
        <a:bodyPr/>
        <a:lstStyle/>
        <a:p>
          <a:endParaRPr lang="ru-UA"/>
        </a:p>
      </dgm:t>
    </dgm:pt>
    <dgm:pt modelId="{5C908F3B-F801-49CB-A11F-2BB758E5789B}">
      <dgm:prSet phldrT="[Текст]"/>
      <dgm:spPr/>
      <dgm:t>
        <a:bodyPr/>
        <a:lstStyle/>
        <a:p>
          <a:r>
            <a:rPr lang="en-US" dirty="0"/>
            <a:t> </a:t>
          </a:r>
          <a:endParaRPr lang="ru-UA" dirty="0"/>
        </a:p>
      </dgm:t>
    </dgm:pt>
    <dgm:pt modelId="{B8A70FEF-2935-45C4-9C53-1580EEA5A0CE}" type="parTrans" cxnId="{6A450D27-2558-4710-AA74-DDBC7A5FF94B}">
      <dgm:prSet/>
      <dgm:spPr/>
      <dgm:t>
        <a:bodyPr/>
        <a:lstStyle/>
        <a:p>
          <a:endParaRPr lang="ru-UA"/>
        </a:p>
      </dgm:t>
    </dgm:pt>
    <dgm:pt modelId="{1302359B-0E9C-44F3-8DF9-3FF316D18188}" type="sibTrans" cxnId="{6A450D27-2558-4710-AA74-DDBC7A5FF94B}">
      <dgm:prSet/>
      <dgm:spPr/>
      <dgm:t>
        <a:bodyPr/>
        <a:lstStyle/>
        <a:p>
          <a:endParaRPr lang="ru-UA"/>
        </a:p>
      </dgm:t>
    </dgm:pt>
    <dgm:pt modelId="{99EC8F54-963F-4D9B-AF3C-80BB2CECCDAC}">
      <dgm:prSet phldrT="[Текст]"/>
      <dgm:spPr/>
      <dgm:t>
        <a:bodyPr/>
        <a:lstStyle/>
        <a:p>
          <a:r>
            <a:rPr lang="en-US" dirty="0"/>
            <a:t> </a:t>
          </a:r>
          <a:endParaRPr lang="ru-UA" dirty="0"/>
        </a:p>
      </dgm:t>
    </dgm:pt>
    <dgm:pt modelId="{71507FD6-AB7C-4EF3-B444-9B68FBFBC515}" type="parTrans" cxnId="{26D022C3-94E2-4068-9799-AA94660CFBCD}">
      <dgm:prSet/>
      <dgm:spPr/>
      <dgm:t>
        <a:bodyPr/>
        <a:lstStyle/>
        <a:p>
          <a:endParaRPr lang="ru-UA"/>
        </a:p>
      </dgm:t>
    </dgm:pt>
    <dgm:pt modelId="{3B162B08-A0F4-42EC-884B-21BEFAE7D845}" type="sibTrans" cxnId="{26D022C3-94E2-4068-9799-AA94660CFBCD}">
      <dgm:prSet/>
      <dgm:spPr/>
      <dgm:t>
        <a:bodyPr/>
        <a:lstStyle/>
        <a:p>
          <a:endParaRPr lang="ru-UA"/>
        </a:p>
      </dgm:t>
    </dgm:pt>
    <dgm:pt modelId="{B7426824-6BC0-4BAB-ACCF-01418E7C2AEB}">
      <dgm:prSet phldrT="[Текст]"/>
      <dgm:spPr/>
      <dgm:t>
        <a:bodyPr/>
        <a:lstStyle/>
        <a:p>
          <a:endParaRPr lang="ru-UA" dirty="0"/>
        </a:p>
      </dgm:t>
    </dgm:pt>
    <dgm:pt modelId="{611820A6-0F0E-48D5-9186-C5FB41B31DCE}" type="parTrans" cxnId="{14265F3D-FA42-41CC-8379-C915A0CDB3DF}">
      <dgm:prSet/>
      <dgm:spPr/>
      <dgm:t>
        <a:bodyPr/>
        <a:lstStyle/>
        <a:p>
          <a:endParaRPr lang="ru-UA"/>
        </a:p>
      </dgm:t>
    </dgm:pt>
    <dgm:pt modelId="{C7382539-3491-4670-BE51-6847FE2CDE2A}" type="sibTrans" cxnId="{14265F3D-FA42-41CC-8379-C915A0CDB3DF}">
      <dgm:prSet/>
      <dgm:spPr/>
      <dgm:t>
        <a:bodyPr/>
        <a:lstStyle/>
        <a:p>
          <a:endParaRPr lang="ru-UA"/>
        </a:p>
      </dgm:t>
    </dgm:pt>
    <dgm:pt modelId="{A35D2669-4FF2-432A-8248-365D965E6280}">
      <dgm:prSet/>
      <dgm:spPr/>
      <dgm:t>
        <a:bodyPr/>
        <a:lstStyle/>
        <a:p>
          <a:endParaRPr lang="ru-UA" dirty="0"/>
        </a:p>
      </dgm:t>
    </dgm:pt>
    <dgm:pt modelId="{E350E463-ED5F-43E2-A10D-2F58BD09626C}" type="parTrans" cxnId="{C10E238B-66A7-4BDE-8A15-F31D4485341D}">
      <dgm:prSet/>
      <dgm:spPr/>
      <dgm:t>
        <a:bodyPr/>
        <a:lstStyle/>
        <a:p>
          <a:endParaRPr lang="ru-UA"/>
        </a:p>
      </dgm:t>
    </dgm:pt>
    <dgm:pt modelId="{B611E302-A6B0-4A38-ACB4-8BA168E305F9}" type="sibTrans" cxnId="{C10E238B-66A7-4BDE-8A15-F31D4485341D}">
      <dgm:prSet/>
      <dgm:spPr/>
      <dgm:t>
        <a:bodyPr/>
        <a:lstStyle/>
        <a:p>
          <a:endParaRPr lang="ru-UA"/>
        </a:p>
      </dgm:t>
    </dgm:pt>
    <dgm:pt modelId="{170262E8-86B2-4D5D-BC2D-856F5EA0FB9A}">
      <dgm:prSet/>
      <dgm:spPr/>
      <dgm:t>
        <a:bodyPr/>
        <a:lstStyle/>
        <a:p>
          <a:r>
            <a:rPr lang="uk-UA" dirty="0"/>
            <a:t>Аналіз можливих фінансових та економічних показників</a:t>
          </a:r>
          <a:endParaRPr lang="ru-UA" dirty="0"/>
        </a:p>
      </dgm:t>
    </dgm:pt>
    <dgm:pt modelId="{4633DE3A-E1D3-4122-9747-85EB43BE49A1}" type="parTrans" cxnId="{9903FDB8-53A3-46AC-BA56-0CF1AA38DC1A}">
      <dgm:prSet/>
      <dgm:spPr/>
      <dgm:t>
        <a:bodyPr/>
        <a:lstStyle/>
        <a:p>
          <a:endParaRPr lang="ru-UA"/>
        </a:p>
      </dgm:t>
    </dgm:pt>
    <dgm:pt modelId="{66561E09-65D6-445F-BA1D-8D83BEAED7DC}" type="sibTrans" cxnId="{9903FDB8-53A3-46AC-BA56-0CF1AA38DC1A}">
      <dgm:prSet/>
      <dgm:spPr/>
      <dgm:t>
        <a:bodyPr/>
        <a:lstStyle/>
        <a:p>
          <a:endParaRPr lang="ru-UA"/>
        </a:p>
      </dgm:t>
    </dgm:pt>
    <dgm:pt modelId="{085EB991-2E9D-4280-BB9B-41DA3688B6F0}">
      <dgm:prSet/>
      <dgm:spPr/>
      <dgm:t>
        <a:bodyPr/>
        <a:lstStyle/>
        <a:p>
          <a:r>
            <a:rPr lang="uk-UA" dirty="0"/>
            <a:t>Дослідити математичні методи для прогнозу та обрати найкращий</a:t>
          </a:r>
          <a:endParaRPr lang="ru-UA" dirty="0"/>
        </a:p>
      </dgm:t>
    </dgm:pt>
    <dgm:pt modelId="{334705CE-88BB-40CB-95FB-D7A20656A839}" type="parTrans" cxnId="{2F4ABFB1-24F5-4094-8197-2760EB400FA8}">
      <dgm:prSet/>
      <dgm:spPr/>
      <dgm:t>
        <a:bodyPr/>
        <a:lstStyle/>
        <a:p>
          <a:endParaRPr lang="ru-UA"/>
        </a:p>
      </dgm:t>
    </dgm:pt>
    <dgm:pt modelId="{890C6697-2C84-4D4F-970E-C1575A7848FC}" type="sibTrans" cxnId="{2F4ABFB1-24F5-4094-8197-2760EB400FA8}">
      <dgm:prSet/>
      <dgm:spPr/>
      <dgm:t>
        <a:bodyPr/>
        <a:lstStyle/>
        <a:p>
          <a:endParaRPr lang="ru-UA"/>
        </a:p>
      </dgm:t>
    </dgm:pt>
    <dgm:pt modelId="{C5CA3DAA-BCCF-4FC0-BEC8-4A8237B90AAB}">
      <dgm:prSet/>
      <dgm:spPr/>
      <dgm:t>
        <a:bodyPr/>
        <a:lstStyle/>
        <a:p>
          <a:r>
            <a:rPr lang="uk-UA" dirty="0"/>
            <a:t>Збір та створення необхідних ознак (</a:t>
          </a:r>
          <a:r>
            <a:rPr lang="en-US" dirty="0"/>
            <a:t>TA, </a:t>
          </a:r>
          <a:r>
            <a:rPr lang="uk-UA" dirty="0"/>
            <a:t>перетворення Фур’є, </a:t>
          </a:r>
          <a:r>
            <a:rPr lang="en-US" dirty="0"/>
            <a:t>NLP)</a:t>
          </a:r>
          <a:endParaRPr lang="ru-UA" dirty="0"/>
        </a:p>
      </dgm:t>
    </dgm:pt>
    <dgm:pt modelId="{07A239FB-CA1F-4430-B4E9-381BFFBE6DAA}" type="parTrans" cxnId="{036471DB-46C7-4B7B-B4CD-88D06E4ACA29}">
      <dgm:prSet/>
      <dgm:spPr/>
      <dgm:t>
        <a:bodyPr/>
        <a:lstStyle/>
        <a:p>
          <a:endParaRPr lang="ru-UA"/>
        </a:p>
      </dgm:t>
    </dgm:pt>
    <dgm:pt modelId="{9E449181-BCA3-4E1E-997C-EDFD0418BC88}" type="sibTrans" cxnId="{036471DB-46C7-4B7B-B4CD-88D06E4ACA29}">
      <dgm:prSet/>
      <dgm:spPr/>
      <dgm:t>
        <a:bodyPr/>
        <a:lstStyle/>
        <a:p>
          <a:endParaRPr lang="ru-UA"/>
        </a:p>
      </dgm:t>
    </dgm:pt>
    <dgm:pt modelId="{996E60D8-DDB4-43DE-8E69-2A7AD47CA71F}">
      <dgm:prSet/>
      <dgm:spPr/>
      <dgm:t>
        <a:bodyPr/>
        <a:lstStyle/>
        <a:p>
          <a:r>
            <a:rPr lang="uk-UA" dirty="0"/>
            <a:t>Аналіз, пониження розмірності (</a:t>
          </a:r>
          <a:r>
            <a:rPr lang="en-US" dirty="0"/>
            <a:t>PCA)</a:t>
          </a:r>
          <a:r>
            <a:rPr lang="uk-UA" dirty="0"/>
            <a:t>, трансформації даних</a:t>
          </a:r>
          <a:endParaRPr lang="ru-UA" dirty="0"/>
        </a:p>
      </dgm:t>
    </dgm:pt>
    <dgm:pt modelId="{6405D7DB-E10C-4B44-9094-D337C823E2D0}" type="parTrans" cxnId="{7C17C3E6-B270-4E09-8003-21A6A120E054}">
      <dgm:prSet/>
      <dgm:spPr/>
      <dgm:t>
        <a:bodyPr/>
        <a:lstStyle/>
        <a:p>
          <a:endParaRPr lang="ru-UA"/>
        </a:p>
      </dgm:t>
    </dgm:pt>
    <dgm:pt modelId="{4C894C78-61D0-4618-8328-C9F89B4499B5}" type="sibTrans" cxnId="{7C17C3E6-B270-4E09-8003-21A6A120E054}">
      <dgm:prSet/>
      <dgm:spPr/>
      <dgm:t>
        <a:bodyPr/>
        <a:lstStyle/>
        <a:p>
          <a:endParaRPr lang="ru-UA"/>
        </a:p>
      </dgm:t>
    </dgm:pt>
    <dgm:pt modelId="{0CF5D2EF-74B7-4007-9E27-2A7A9A7548F2}">
      <dgm:prSet/>
      <dgm:spPr/>
      <dgm:t>
        <a:bodyPr/>
        <a:lstStyle/>
        <a:p>
          <a:r>
            <a:rPr lang="uk-UA" dirty="0"/>
            <a:t>Реалізація моделі (</a:t>
          </a:r>
          <a:r>
            <a:rPr lang="en-US" dirty="0"/>
            <a:t>LSTM)</a:t>
          </a:r>
          <a:r>
            <a:rPr lang="uk-UA" dirty="0"/>
            <a:t>, прогноз, оцінка метриками</a:t>
          </a:r>
          <a:endParaRPr lang="ru-UA" dirty="0"/>
        </a:p>
      </dgm:t>
    </dgm:pt>
    <dgm:pt modelId="{10F53D8A-146F-4D34-BB31-CBB7C3FACF44}" type="parTrans" cxnId="{A473E717-F767-49C4-ACB3-9161C509AE5F}">
      <dgm:prSet/>
      <dgm:spPr/>
      <dgm:t>
        <a:bodyPr/>
        <a:lstStyle/>
        <a:p>
          <a:endParaRPr lang="ru-UA"/>
        </a:p>
      </dgm:t>
    </dgm:pt>
    <dgm:pt modelId="{9B59CC2C-CA47-43EE-AC3F-B7376BBE2F7F}" type="sibTrans" cxnId="{A473E717-F767-49C4-ACB3-9161C509AE5F}">
      <dgm:prSet/>
      <dgm:spPr/>
      <dgm:t>
        <a:bodyPr/>
        <a:lstStyle/>
        <a:p>
          <a:endParaRPr lang="ru-UA"/>
        </a:p>
      </dgm:t>
    </dgm:pt>
    <dgm:pt modelId="{4CCCB159-022E-4455-A0E9-F05233E971DE}">
      <dgm:prSet/>
      <dgm:spPr/>
      <dgm:t>
        <a:bodyPr/>
        <a:lstStyle/>
        <a:p>
          <a:endParaRPr lang="ru-UA" dirty="0"/>
        </a:p>
      </dgm:t>
    </dgm:pt>
    <dgm:pt modelId="{C0E86668-B009-4B01-857C-F1E4848DCEEE}" type="parTrans" cxnId="{3FCD36E8-EA2E-41AA-9706-050EA0A505BF}">
      <dgm:prSet/>
      <dgm:spPr/>
      <dgm:t>
        <a:bodyPr/>
        <a:lstStyle/>
        <a:p>
          <a:endParaRPr lang="ru-UA"/>
        </a:p>
      </dgm:t>
    </dgm:pt>
    <dgm:pt modelId="{031F6AC6-4C32-466D-8C94-13C98A13B5F5}" type="sibTrans" cxnId="{3FCD36E8-EA2E-41AA-9706-050EA0A505BF}">
      <dgm:prSet/>
      <dgm:spPr/>
      <dgm:t>
        <a:bodyPr/>
        <a:lstStyle/>
        <a:p>
          <a:endParaRPr lang="ru-UA"/>
        </a:p>
      </dgm:t>
    </dgm:pt>
    <dgm:pt modelId="{4D89D774-82BB-4C02-94BB-6E354F112167}">
      <dgm:prSet/>
      <dgm:spPr/>
      <dgm:t>
        <a:bodyPr/>
        <a:lstStyle/>
        <a:p>
          <a:r>
            <a:rPr lang="uk-UA" dirty="0"/>
            <a:t>Веб-застосунок для комфортної візуалізації</a:t>
          </a:r>
          <a:endParaRPr lang="ru-UA" dirty="0"/>
        </a:p>
      </dgm:t>
    </dgm:pt>
    <dgm:pt modelId="{619A71D4-2975-4130-9EC2-6EE902BD5D4C}" type="parTrans" cxnId="{E0D0AF39-3F72-458A-8B69-35EF1CB20F56}">
      <dgm:prSet/>
      <dgm:spPr/>
      <dgm:t>
        <a:bodyPr/>
        <a:lstStyle/>
        <a:p>
          <a:endParaRPr lang="ru-UA"/>
        </a:p>
      </dgm:t>
    </dgm:pt>
    <dgm:pt modelId="{4E1D57AF-8A8B-440A-8EEA-62DD6DBF774A}" type="sibTrans" cxnId="{E0D0AF39-3F72-458A-8B69-35EF1CB20F56}">
      <dgm:prSet/>
      <dgm:spPr/>
      <dgm:t>
        <a:bodyPr/>
        <a:lstStyle/>
        <a:p>
          <a:endParaRPr lang="ru-UA"/>
        </a:p>
      </dgm:t>
    </dgm:pt>
    <dgm:pt modelId="{FAEFBFA7-D812-4A7A-9BF7-3A1C339A585D}">
      <dgm:prSet/>
      <dgm:spPr/>
      <dgm:t>
        <a:bodyPr/>
        <a:lstStyle/>
        <a:p>
          <a:endParaRPr lang="ru-UA" dirty="0"/>
        </a:p>
      </dgm:t>
    </dgm:pt>
    <dgm:pt modelId="{E9280B76-2176-4F03-B05C-4859B767799C}" type="parTrans" cxnId="{DD0F2E98-3C83-4D76-A590-FBD8E51B6837}">
      <dgm:prSet/>
      <dgm:spPr/>
      <dgm:t>
        <a:bodyPr/>
        <a:lstStyle/>
        <a:p>
          <a:endParaRPr lang="ru-UA"/>
        </a:p>
      </dgm:t>
    </dgm:pt>
    <dgm:pt modelId="{9669EB61-9682-466B-8B97-FB49CAF89EC3}" type="sibTrans" cxnId="{DD0F2E98-3C83-4D76-A590-FBD8E51B6837}">
      <dgm:prSet/>
      <dgm:spPr/>
      <dgm:t>
        <a:bodyPr/>
        <a:lstStyle/>
        <a:p>
          <a:endParaRPr lang="ru-UA"/>
        </a:p>
      </dgm:t>
    </dgm:pt>
    <dgm:pt modelId="{0E2F4523-CB49-4A8F-A8DB-A11F879A0120}">
      <dgm:prSet/>
      <dgm:spPr/>
      <dgm:t>
        <a:bodyPr/>
        <a:lstStyle/>
        <a:p>
          <a:r>
            <a:rPr lang="uk-UA" dirty="0" err="1"/>
            <a:t>Парсинг</a:t>
          </a:r>
          <a:r>
            <a:rPr lang="uk-UA" dirty="0"/>
            <a:t> економічних новин, їх класифікація за настроєм (</a:t>
          </a:r>
          <a:r>
            <a:rPr lang="en-US" dirty="0" err="1"/>
            <a:t>finBERT</a:t>
          </a:r>
          <a:r>
            <a:rPr lang="en-US" dirty="0"/>
            <a:t>)</a:t>
          </a:r>
          <a:endParaRPr lang="ru-UA" dirty="0"/>
        </a:p>
      </dgm:t>
    </dgm:pt>
    <dgm:pt modelId="{78408A3C-C05C-4D6E-8135-76F195BCD090}" type="parTrans" cxnId="{F34E1807-8445-4C89-B335-ABD89E47EB79}">
      <dgm:prSet/>
      <dgm:spPr/>
      <dgm:t>
        <a:bodyPr/>
        <a:lstStyle/>
        <a:p>
          <a:endParaRPr lang="ru-UA"/>
        </a:p>
      </dgm:t>
    </dgm:pt>
    <dgm:pt modelId="{62F15FF9-984B-441A-8189-6CCFF5BED875}" type="sibTrans" cxnId="{F34E1807-8445-4C89-B335-ABD89E47EB79}">
      <dgm:prSet/>
      <dgm:spPr/>
      <dgm:t>
        <a:bodyPr/>
        <a:lstStyle/>
        <a:p>
          <a:endParaRPr lang="ru-UA"/>
        </a:p>
      </dgm:t>
    </dgm:pt>
    <dgm:pt modelId="{ED13529C-B3FF-4187-A0C2-711EB131BABF}" type="pres">
      <dgm:prSet presAssocID="{777583F5-7146-433A-8446-14B47DD189BA}" presName="linearFlow" presStyleCnt="0">
        <dgm:presLayoutVars>
          <dgm:dir/>
          <dgm:animLvl val="lvl"/>
          <dgm:resizeHandles val="exact"/>
        </dgm:presLayoutVars>
      </dgm:prSet>
      <dgm:spPr/>
    </dgm:pt>
    <dgm:pt modelId="{AC988050-E7A3-4F16-B243-C8F258422271}" type="pres">
      <dgm:prSet presAssocID="{34F7D21C-5F33-4750-9687-05788C6F6888}" presName="composite" presStyleCnt="0"/>
      <dgm:spPr/>
    </dgm:pt>
    <dgm:pt modelId="{57E5C187-0F09-4871-9481-FA18D4C40E2D}" type="pres">
      <dgm:prSet presAssocID="{34F7D21C-5F33-4750-9687-05788C6F6888}" presName="parentText" presStyleLbl="alignNode1" presStyleIdx="0" presStyleCnt="7" custLinFactNeighborX="-657" custLinFactNeighborY="114">
        <dgm:presLayoutVars>
          <dgm:chMax val="1"/>
          <dgm:bulletEnabled val="1"/>
        </dgm:presLayoutVars>
      </dgm:prSet>
      <dgm:spPr/>
    </dgm:pt>
    <dgm:pt modelId="{B0D1E9BE-2EBE-4634-BDA5-8BDA0122371F}" type="pres">
      <dgm:prSet presAssocID="{34F7D21C-5F33-4750-9687-05788C6F6888}" presName="descendantText" presStyleLbl="alignAcc1" presStyleIdx="0" presStyleCnt="7" custLinFactNeighborX="118" custLinFactNeighborY="5854">
        <dgm:presLayoutVars>
          <dgm:bulletEnabled val="1"/>
        </dgm:presLayoutVars>
      </dgm:prSet>
      <dgm:spPr/>
    </dgm:pt>
    <dgm:pt modelId="{27CF8B54-DA8A-4353-98E9-0B7FA416595E}" type="pres">
      <dgm:prSet presAssocID="{56A29FB3-1F0A-4416-B947-42C7F4D9823B}" presName="sp" presStyleCnt="0"/>
      <dgm:spPr/>
    </dgm:pt>
    <dgm:pt modelId="{73967E14-8894-45B0-A143-E62C753C888E}" type="pres">
      <dgm:prSet presAssocID="{5C908F3B-F801-49CB-A11F-2BB758E5789B}" presName="composite" presStyleCnt="0"/>
      <dgm:spPr/>
    </dgm:pt>
    <dgm:pt modelId="{1CB7A0FE-B1E2-4A22-AA34-9114FB802404}" type="pres">
      <dgm:prSet presAssocID="{5C908F3B-F801-49CB-A11F-2BB758E5789B}" presName="parentText" presStyleLbl="alignNode1" presStyleIdx="1" presStyleCnt="7">
        <dgm:presLayoutVars>
          <dgm:chMax val="1"/>
          <dgm:bulletEnabled val="1"/>
        </dgm:presLayoutVars>
      </dgm:prSet>
      <dgm:spPr/>
    </dgm:pt>
    <dgm:pt modelId="{AD780203-5800-486A-94D6-761A8602F0AB}" type="pres">
      <dgm:prSet presAssocID="{5C908F3B-F801-49CB-A11F-2BB758E5789B}" presName="descendantText" presStyleLbl="alignAcc1" presStyleIdx="1" presStyleCnt="7">
        <dgm:presLayoutVars>
          <dgm:bulletEnabled val="1"/>
        </dgm:presLayoutVars>
      </dgm:prSet>
      <dgm:spPr/>
    </dgm:pt>
    <dgm:pt modelId="{E3EC80CB-9ECC-460C-A14B-A3C5170B1882}" type="pres">
      <dgm:prSet presAssocID="{1302359B-0E9C-44F3-8DF9-3FF316D18188}" presName="sp" presStyleCnt="0"/>
      <dgm:spPr/>
    </dgm:pt>
    <dgm:pt modelId="{88D524E3-D6C4-4948-A722-8A6550D97D34}" type="pres">
      <dgm:prSet presAssocID="{A35D2669-4FF2-432A-8248-365D965E6280}" presName="composite" presStyleCnt="0"/>
      <dgm:spPr/>
    </dgm:pt>
    <dgm:pt modelId="{19D14F60-DDD7-41A5-8C43-FA9AA6070858}" type="pres">
      <dgm:prSet presAssocID="{A35D2669-4FF2-432A-8248-365D965E6280}" presName="parentText" presStyleLbl="alignNode1" presStyleIdx="2" presStyleCnt="7">
        <dgm:presLayoutVars>
          <dgm:chMax val="1"/>
          <dgm:bulletEnabled val="1"/>
        </dgm:presLayoutVars>
      </dgm:prSet>
      <dgm:spPr/>
    </dgm:pt>
    <dgm:pt modelId="{D1121C76-A46D-4B10-B5F2-7366AF12CBD2}" type="pres">
      <dgm:prSet presAssocID="{A35D2669-4FF2-432A-8248-365D965E6280}" presName="descendantText" presStyleLbl="alignAcc1" presStyleIdx="2" presStyleCnt="7" custLinFactNeighborX="102">
        <dgm:presLayoutVars>
          <dgm:bulletEnabled val="1"/>
        </dgm:presLayoutVars>
      </dgm:prSet>
      <dgm:spPr/>
    </dgm:pt>
    <dgm:pt modelId="{9B57492B-13DC-41E5-B362-1BE8AF61E12A}" type="pres">
      <dgm:prSet presAssocID="{B611E302-A6B0-4A38-ACB4-8BA168E305F9}" presName="sp" presStyleCnt="0"/>
      <dgm:spPr/>
    </dgm:pt>
    <dgm:pt modelId="{6E87B1BB-63CE-4F8D-8BA0-2503E2D7DC2C}" type="pres">
      <dgm:prSet presAssocID="{FAEFBFA7-D812-4A7A-9BF7-3A1C339A585D}" presName="composite" presStyleCnt="0"/>
      <dgm:spPr/>
    </dgm:pt>
    <dgm:pt modelId="{4933FAC9-EEC4-4112-9F3B-962BB28016C7}" type="pres">
      <dgm:prSet presAssocID="{FAEFBFA7-D812-4A7A-9BF7-3A1C339A585D}" presName="parentText" presStyleLbl="alignNode1" presStyleIdx="3" presStyleCnt="7">
        <dgm:presLayoutVars>
          <dgm:chMax val="1"/>
          <dgm:bulletEnabled val="1"/>
        </dgm:presLayoutVars>
      </dgm:prSet>
      <dgm:spPr/>
    </dgm:pt>
    <dgm:pt modelId="{D284BB14-FC94-476B-BC0F-ADE107A2B244}" type="pres">
      <dgm:prSet presAssocID="{FAEFBFA7-D812-4A7A-9BF7-3A1C339A585D}" presName="descendantText" presStyleLbl="alignAcc1" presStyleIdx="3" presStyleCnt="7">
        <dgm:presLayoutVars>
          <dgm:bulletEnabled val="1"/>
        </dgm:presLayoutVars>
      </dgm:prSet>
      <dgm:spPr/>
    </dgm:pt>
    <dgm:pt modelId="{21E13FC4-1815-4278-9D23-62B90F5729E0}" type="pres">
      <dgm:prSet presAssocID="{9669EB61-9682-466B-8B97-FB49CAF89EC3}" presName="sp" presStyleCnt="0"/>
      <dgm:spPr/>
    </dgm:pt>
    <dgm:pt modelId="{6ECF11FB-48A2-4A07-8042-C6ABAB4ED631}" type="pres">
      <dgm:prSet presAssocID="{99EC8F54-963F-4D9B-AF3C-80BB2CECCDAC}" presName="composite" presStyleCnt="0"/>
      <dgm:spPr/>
    </dgm:pt>
    <dgm:pt modelId="{628C18C5-87C6-4FBA-BF7C-0F0349DF0FC1}" type="pres">
      <dgm:prSet presAssocID="{99EC8F54-963F-4D9B-AF3C-80BB2CECCDAC}" presName="parentText" presStyleLbl="alignNode1" presStyleIdx="4" presStyleCnt="7">
        <dgm:presLayoutVars>
          <dgm:chMax val="1"/>
          <dgm:bulletEnabled val="1"/>
        </dgm:presLayoutVars>
      </dgm:prSet>
      <dgm:spPr/>
    </dgm:pt>
    <dgm:pt modelId="{6BDBEF64-B7B7-490F-93D4-23D70F4DCA5E}" type="pres">
      <dgm:prSet presAssocID="{99EC8F54-963F-4D9B-AF3C-80BB2CECCDAC}" presName="descendantText" presStyleLbl="alignAcc1" presStyleIdx="4" presStyleCnt="7" custLinFactNeighborX="305" custLinFactNeighborY="0">
        <dgm:presLayoutVars>
          <dgm:bulletEnabled val="1"/>
        </dgm:presLayoutVars>
      </dgm:prSet>
      <dgm:spPr/>
    </dgm:pt>
    <dgm:pt modelId="{E6030296-CACE-4A9B-9B40-4A9B72E46513}" type="pres">
      <dgm:prSet presAssocID="{3B162B08-A0F4-42EC-884B-21BEFAE7D845}" presName="sp" presStyleCnt="0"/>
      <dgm:spPr/>
    </dgm:pt>
    <dgm:pt modelId="{A33549F5-65AA-4615-B87A-CBDE2481B806}" type="pres">
      <dgm:prSet presAssocID="{B7426824-6BC0-4BAB-ACCF-01418E7C2AEB}" presName="composite" presStyleCnt="0"/>
      <dgm:spPr/>
    </dgm:pt>
    <dgm:pt modelId="{1ED0694C-784C-47E2-8CCB-07149C09EC3C}" type="pres">
      <dgm:prSet presAssocID="{B7426824-6BC0-4BAB-ACCF-01418E7C2AEB}" presName="parentText" presStyleLbl="alignNode1" presStyleIdx="5" presStyleCnt="7">
        <dgm:presLayoutVars>
          <dgm:chMax val="1"/>
          <dgm:bulletEnabled val="1"/>
        </dgm:presLayoutVars>
      </dgm:prSet>
      <dgm:spPr/>
    </dgm:pt>
    <dgm:pt modelId="{29906583-6FC5-45D6-971A-88D838117ED5}" type="pres">
      <dgm:prSet presAssocID="{B7426824-6BC0-4BAB-ACCF-01418E7C2AEB}" presName="descendantText" presStyleLbl="alignAcc1" presStyleIdx="5" presStyleCnt="7">
        <dgm:presLayoutVars>
          <dgm:bulletEnabled val="1"/>
        </dgm:presLayoutVars>
      </dgm:prSet>
      <dgm:spPr/>
    </dgm:pt>
    <dgm:pt modelId="{FF49EF10-306C-4D61-810F-D0582A1912BB}" type="pres">
      <dgm:prSet presAssocID="{C7382539-3491-4670-BE51-6847FE2CDE2A}" presName="sp" presStyleCnt="0"/>
      <dgm:spPr/>
    </dgm:pt>
    <dgm:pt modelId="{59F4C373-409C-4E68-9E49-72792088FB01}" type="pres">
      <dgm:prSet presAssocID="{4CCCB159-022E-4455-A0E9-F05233E971DE}" presName="composite" presStyleCnt="0"/>
      <dgm:spPr/>
    </dgm:pt>
    <dgm:pt modelId="{1518F00F-8EAA-47A4-A9CF-B0D7D3303361}" type="pres">
      <dgm:prSet presAssocID="{4CCCB159-022E-4455-A0E9-F05233E971DE}" presName="parentText" presStyleLbl="alignNode1" presStyleIdx="6" presStyleCnt="7">
        <dgm:presLayoutVars>
          <dgm:chMax val="1"/>
          <dgm:bulletEnabled val="1"/>
        </dgm:presLayoutVars>
      </dgm:prSet>
      <dgm:spPr/>
    </dgm:pt>
    <dgm:pt modelId="{F0AA9C0F-DA4E-4537-B64B-65CB2DE1B119}" type="pres">
      <dgm:prSet presAssocID="{4CCCB159-022E-4455-A0E9-F05233E971DE}" presName="descendantText" presStyleLbl="alignAcc1" presStyleIdx="6" presStyleCnt="7">
        <dgm:presLayoutVars>
          <dgm:bulletEnabled val="1"/>
        </dgm:presLayoutVars>
      </dgm:prSet>
      <dgm:spPr/>
    </dgm:pt>
  </dgm:ptLst>
  <dgm:cxnLst>
    <dgm:cxn modelId="{3281B404-C0D6-420F-AC59-5FCE147517BC}" type="presOf" srcId="{996E60D8-DDB4-43DE-8E69-2A7AD47CA71F}" destId="{6BDBEF64-B7B7-490F-93D4-23D70F4DCA5E}" srcOrd="0" destOrd="0" presId="urn:microsoft.com/office/officeart/2005/8/layout/chevron2"/>
    <dgm:cxn modelId="{F34E1807-8445-4C89-B335-ABD89E47EB79}" srcId="{FAEFBFA7-D812-4A7A-9BF7-3A1C339A585D}" destId="{0E2F4523-CB49-4A8F-A8DB-A11F879A0120}" srcOrd="0" destOrd="0" parTransId="{78408A3C-C05C-4D6E-8135-76F195BCD090}" sibTransId="{62F15FF9-984B-441A-8189-6CCFF5BED875}"/>
    <dgm:cxn modelId="{BDAEDD16-304D-4787-A8D9-F540029DDB63}" type="presOf" srcId="{777583F5-7146-433A-8446-14B47DD189BA}" destId="{ED13529C-B3FF-4187-A0C2-711EB131BABF}" srcOrd="0" destOrd="0" presId="urn:microsoft.com/office/officeart/2005/8/layout/chevron2"/>
    <dgm:cxn modelId="{A473E717-F767-49C4-ACB3-9161C509AE5F}" srcId="{B7426824-6BC0-4BAB-ACCF-01418E7C2AEB}" destId="{0CF5D2EF-74B7-4007-9E27-2A7A9A7548F2}" srcOrd="0" destOrd="0" parTransId="{10F53D8A-146F-4D34-BB31-CBB7C3FACF44}" sibTransId="{9B59CC2C-CA47-43EE-AC3F-B7376BBE2F7F}"/>
    <dgm:cxn modelId="{CACF6B20-36C9-4225-B6C3-CAC7D50B2AE8}" type="presOf" srcId="{0CF5D2EF-74B7-4007-9E27-2A7A9A7548F2}" destId="{29906583-6FC5-45D6-971A-88D838117ED5}" srcOrd="0" destOrd="0" presId="urn:microsoft.com/office/officeart/2005/8/layout/chevron2"/>
    <dgm:cxn modelId="{6A450D27-2558-4710-AA74-DDBC7A5FF94B}" srcId="{777583F5-7146-433A-8446-14B47DD189BA}" destId="{5C908F3B-F801-49CB-A11F-2BB758E5789B}" srcOrd="1" destOrd="0" parTransId="{B8A70FEF-2935-45C4-9C53-1580EEA5A0CE}" sibTransId="{1302359B-0E9C-44F3-8DF9-3FF316D18188}"/>
    <dgm:cxn modelId="{E0D0AF39-3F72-458A-8B69-35EF1CB20F56}" srcId="{4CCCB159-022E-4455-A0E9-F05233E971DE}" destId="{4D89D774-82BB-4C02-94BB-6E354F112167}" srcOrd="0" destOrd="0" parTransId="{619A71D4-2975-4130-9EC2-6EE902BD5D4C}" sibTransId="{4E1D57AF-8A8B-440A-8EEA-62DD6DBF774A}"/>
    <dgm:cxn modelId="{14265F3D-FA42-41CC-8379-C915A0CDB3DF}" srcId="{777583F5-7146-433A-8446-14B47DD189BA}" destId="{B7426824-6BC0-4BAB-ACCF-01418E7C2AEB}" srcOrd="5" destOrd="0" parTransId="{611820A6-0F0E-48D5-9186-C5FB41B31DCE}" sibTransId="{C7382539-3491-4670-BE51-6847FE2CDE2A}"/>
    <dgm:cxn modelId="{9056C442-6B25-4E09-BB28-1EE96BF578AE}" type="presOf" srcId="{A35D2669-4FF2-432A-8248-365D965E6280}" destId="{19D14F60-DDD7-41A5-8C43-FA9AA6070858}" srcOrd="0" destOrd="0" presId="urn:microsoft.com/office/officeart/2005/8/layout/chevron2"/>
    <dgm:cxn modelId="{88F8F964-4F30-4F78-839C-BDFE4F8C39FA}" type="presOf" srcId="{0E2F4523-CB49-4A8F-A8DB-A11F879A0120}" destId="{D284BB14-FC94-476B-BC0F-ADE107A2B244}" srcOrd="0" destOrd="0" presId="urn:microsoft.com/office/officeart/2005/8/layout/chevron2"/>
    <dgm:cxn modelId="{CFF0A867-F67A-43BB-B85C-AD42EED3DF3E}" type="presOf" srcId="{34F7D21C-5F33-4750-9687-05788C6F6888}" destId="{57E5C187-0F09-4871-9481-FA18D4C40E2D}" srcOrd="0" destOrd="0" presId="urn:microsoft.com/office/officeart/2005/8/layout/chevron2"/>
    <dgm:cxn modelId="{E261667B-0D30-4153-BE6C-F5F87E42DC79}" type="presOf" srcId="{B7426824-6BC0-4BAB-ACCF-01418E7C2AEB}" destId="{1ED0694C-784C-47E2-8CCB-07149C09EC3C}" srcOrd="0" destOrd="0" presId="urn:microsoft.com/office/officeart/2005/8/layout/chevron2"/>
    <dgm:cxn modelId="{D625A57C-31CA-4AD7-8F2C-B6182BC6BC4E}" type="presOf" srcId="{99EC8F54-963F-4D9B-AF3C-80BB2CECCDAC}" destId="{628C18C5-87C6-4FBA-BF7C-0F0349DF0FC1}" srcOrd="0" destOrd="0" presId="urn:microsoft.com/office/officeart/2005/8/layout/chevron2"/>
    <dgm:cxn modelId="{C10E238B-66A7-4BDE-8A15-F31D4485341D}" srcId="{777583F5-7146-433A-8446-14B47DD189BA}" destId="{A35D2669-4FF2-432A-8248-365D965E6280}" srcOrd="2" destOrd="0" parTransId="{E350E463-ED5F-43E2-A10D-2F58BD09626C}" sibTransId="{B611E302-A6B0-4A38-ACB4-8BA168E305F9}"/>
    <dgm:cxn modelId="{529F9790-62A5-435E-BB0E-F926428EC1EA}" type="presOf" srcId="{4D89D774-82BB-4C02-94BB-6E354F112167}" destId="{F0AA9C0F-DA4E-4537-B64B-65CB2DE1B119}" srcOrd="0" destOrd="0" presId="urn:microsoft.com/office/officeart/2005/8/layout/chevron2"/>
    <dgm:cxn modelId="{DD0F2E98-3C83-4D76-A590-FBD8E51B6837}" srcId="{777583F5-7146-433A-8446-14B47DD189BA}" destId="{FAEFBFA7-D812-4A7A-9BF7-3A1C339A585D}" srcOrd="3" destOrd="0" parTransId="{E9280B76-2176-4F03-B05C-4859B767799C}" sibTransId="{9669EB61-9682-466B-8B97-FB49CAF89EC3}"/>
    <dgm:cxn modelId="{2F4ABFB1-24F5-4094-8197-2760EB400FA8}" srcId="{5C908F3B-F801-49CB-A11F-2BB758E5789B}" destId="{085EB991-2E9D-4280-BB9B-41DA3688B6F0}" srcOrd="0" destOrd="0" parTransId="{334705CE-88BB-40CB-95FB-D7A20656A839}" sibTransId="{890C6697-2C84-4D4F-970E-C1575A7848FC}"/>
    <dgm:cxn modelId="{9903FDB8-53A3-46AC-BA56-0CF1AA38DC1A}" srcId="{34F7D21C-5F33-4750-9687-05788C6F6888}" destId="{170262E8-86B2-4D5D-BC2D-856F5EA0FB9A}" srcOrd="0" destOrd="0" parTransId="{4633DE3A-E1D3-4122-9747-85EB43BE49A1}" sibTransId="{66561E09-65D6-445F-BA1D-8D83BEAED7DC}"/>
    <dgm:cxn modelId="{371605BA-6C99-4C13-B015-11687BAF4F7B}" type="presOf" srcId="{C5CA3DAA-BCCF-4FC0-BEC8-4A8237B90AAB}" destId="{D1121C76-A46D-4B10-B5F2-7366AF12CBD2}" srcOrd="0" destOrd="0" presId="urn:microsoft.com/office/officeart/2005/8/layout/chevron2"/>
    <dgm:cxn modelId="{26D022C3-94E2-4068-9799-AA94660CFBCD}" srcId="{777583F5-7146-433A-8446-14B47DD189BA}" destId="{99EC8F54-963F-4D9B-AF3C-80BB2CECCDAC}" srcOrd="4" destOrd="0" parTransId="{71507FD6-AB7C-4EF3-B444-9B68FBFBC515}" sibTransId="{3B162B08-A0F4-42EC-884B-21BEFAE7D845}"/>
    <dgm:cxn modelId="{3A9957CF-FF0D-43EF-A3F8-54A8ADC69F36}" type="presOf" srcId="{085EB991-2E9D-4280-BB9B-41DA3688B6F0}" destId="{AD780203-5800-486A-94D6-761A8602F0AB}" srcOrd="0" destOrd="0" presId="urn:microsoft.com/office/officeart/2005/8/layout/chevron2"/>
    <dgm:cxn modelId="{2ECADDDA-3E4A-48BF-9BFF-936503C32946}" type="presOf" srcId="{5C908F3B-F801-49CB-A11F-2BB758E5789B}" destId="{1CB7A0FE-B1E2-4A22-AA34-9114FB802404}" srcOrd="0" destOrd="0" presId="urn:microsoft.com/office/officeart/2005/8/layout/chevron2"/>
    <dgm:cxn modelId="{036471DB-46C7-4B7B-B4CD-88D06E4ACA29}" srcId="{A35D2669-4FF2-432A-8248-365D965E6280}" destId="{C5CA3DAA-BCCF-4FC0-BEC8-4A8237B90AAB}" srcOrd="0" destOrd="0" parTransId="{07A239FB-CA1F-4430-B4E9-381BFFBE6DAA}" sibTransId="{9E449181-BCA3-4E1E-997C-EDFD0418BC88}"/>
    <dgm:cxn modelId="{872050E1-EE98-4943-ADF1-C52C714B3995}" type="presOf" srcId="{FAEFBFA7-D812-4A7A-9BF7-3A1C339A585D}" destId="{4933FAC9-EEC4-4112-9F3B-962BB28016C7}" srcOrd="0" destOrd="0" presId="urn:microsoft.com/office/officeart/2005/8/layout/chevron2"/>
    <dgm:cxn modelId="{7C17C3E6-B270-4E09-8003-21A6A120E054}" srcId="{99EC8F54-963F-4D9B-AF3C-80BB2CECCDAC}" destId="{996E60D8-DDB4-43DE-8E69-2A7AD47CA71F}" srcOrd="0" destOrd="0" parTransId="{6405D7DB-E10C-4B44-9094-D337C823E2D0}" sibTransId="{4C894C78-61D0-4618-8328-C9F89B4499B5}"/>
    <dgm:cxn modelId="{3FCD36E8-EA2E-41AA-9706-050EA0A505BF}" srcId="{777583F5-7146-433A-8446-14B47DD189BA}" destId="{4CCCB159-022E-4455-A0E9-F05233E971DE}" srcOrd="6" destOrd="0" parTransId="{C0E86668-B009-4B01-857C-F1E4848DCEEE}" sibTransId="{031F6AC6-4C32-466D-8C94-13C98A13B5F5}"/>
    <dgm:cxn modelId="{5BB2E6EB-4464-49FC-BBBA-91A1081D1C73}" srcId="{777583F5-7146-433A-8446-14B47DD189BA}" destId="{34F7D21C-5F33-4750-9687-05788C6F6888}" srcOrd="0" destOrd="0" parTransId="{FEAB02AE-1EFD-4F0F-9353-6F82B97A3517}" sibTransId="{56A29FB3-1F0A-4416-B947-42C7F4D9823B}"/>
    <dgm:cxn modelId="{FAE4D3F5-2336-407A-AC13-6B8EAEE28D00}" type="presOf" srcId="{170262E8-86B2-4D5D-BC2D-856F5EA0FB9A}" destId="{B0D1E9BE-2EBE-4634-BDA5-8BDA0122371F}" srcOrd="0" destOrd="0" presId="urn:microsoft.com/office/officeart/2005/8/layout/chevron2"/>
    <dgm:cxn modelId="{429162FF-AC59-4623-B07F-70330A92DD5F}" type="presOf" srcId="{4CCCB159-022E-4455-A0E9-F05233E971DE}" destId="{1518F00F-8EAA-47A4-A9CF-B0D7D3303361}" srcOrd="0" destOrd="0" presId="urn:microsoft.com/office/officeart/2005/8/layout/chevron2"/>
    <dgm:cxn modelId="{86AD437A-051E-4770-80FA-DAE827A49547}" type="presParOf" srcId="{ED13529C-B3FF-4187-A0C2-711EB131BABF}" destId="{AC988050-E7A3-4F16-B243-C8F258422271}" srcOrd="0" destOrd="0" presId="urn:microsoft.com/office/officeart/2005/8/layout/chevron2"/>
    <dgm:cxn modelId="{EB96FAE7-A9B4-49C7-B860-DF7CC71D9A4E}" type="presParOf" srcId="{AC988050-E7A3-4F16-B243-C8F258422271}" destId="{57E5C187-0F09-4871-9481-FA18D4C40E2D}" srcOrd="0" destOrd="0" presId="urn:microsoft.com/office/officeart/2005/8/layout/chevron2"/>
    <dgm:cxn modelId="{AF94D3C7-97BF-4E15-B04A-C63679B4A1B4}" type="presParOf" srcId="{AC988050-E7A3-4F16-B243-C8F258422271}" destId="{B0D1E9BE-2EBE-4634-BDA5-8BDA0122371F}" srcOrd="1" destOrd="0" presId="urn:microsoft.com/office/officeart/2005/8/layout/chevron2"/>
    <dgm:cxn modelId="{002433B1-D59E-4E21-9812-D3AF5BCC4911}" type="presParOf" srcId="{ED13529C-B3FF-4187-A0C2-711EB131BABF}" destId="{27CF8B54-DA8A-4353-98E9-0B7FA416595E}" srcOrd="1" destOrd="0" presId="urn:microsoft.com/office/officeart/2005/8/layout/chevron2"/>
    <dgm:cxn modelId="{569B8598-9F3C-4146-9DDE-AFAB9E45A667}" type="presParOf" srcId="{ED13529C-B3FF-4187-A0C2-711EB131BABF}" destId="{73967E14-8894-45B0-A143-E62C753C888E}" srcOrd="2" destOrd="0" presId="urn:microsoft.com/office/officeart/2005/8/layout/chevron2"/>
    <dgm:cxn modelId="{27503D0B-D3BD-4842-957D-E7C2C374D787}" type="presParOf" srcId="{73967E14-8894-45B0-A143-E62C753C888E}" destId="{1CB7A0FE-B1E2-4A22-AA34-9114FB802404}" srcOrd="0" destOrd="0" presId="urn:microsoft.com/office/officeart/2005/8/layout/chevron2"/>
    <dgm:cxn modelId="{9B2DFB37-D3F1-457F-A2D3-F13CFBF5D111}" type="presParOf" srcId="{73967E14-8894-45B0-A143-E62C753C888E}" destId="{AD780203-5800-486A-94D6-761A8602F0AB}" srcOrd="1" destOrd="0" presId="urn:microsoft.com/office/officeart/2005/8/layout/chevron2"/>
    <dgm:cxn modelId="{A6365C27-26A7-4965-A702-E37C93B24A0F}" type="presParOf" srcId="{ED13529C-B3FF-4187-A0C2-711EB131BABF}" destId="{E3EC80CB-9ECC-460C-A14B-A3C5170B1882}" srcOrd="3" destOrd="0" presId="urn:microsoft.com/office/officeart/2005/8/layout/chevron2"/>
    <dgm:cxn modelId="{5DE83CC4-5238-4EB1-A504-FD6EFBB8C0E4}" type="presParOf" srcId="{ED13529C-B3FF-4187-A0C2-711EB131BABF}" destId="{88D524E3-D6C4-4948-A722-8A6550D97D34}" srcOrd="4" destOrd="0" presId="urn:microsoft.com/office/officeart/2005/8/layout/chevron2"/>
    <dgm:cxn modelId="{7355C1D7-6D0E-44D9-B390-EC2ED81528A8}" type="presParOf" srcId="{88D524E3-D6C4-4948-A722-8A6550D97D34}" destId="{19D14F60-DDD7-41A5-8C43-FA9AA6070858}" srcOrd="0" destOrd="0" presId="urn:microsoft.com/office/officeart/2005/8/layout/chevron2"/>
    <dgm:cxn modelId="{915BE8E9-98FF-48FE-95AE-80A0CCA83F35}" type="presParOf" srcId="{88D524E3-D6C4-4948-A722-8A6550D97D34}" destId="{D1121C76-A46D-4B10-B5F2-7366AF12CBD2}" srcOrd="1" destOrd="0" presId="urn:microsoft.com/office/officeart/2005/8/layout/chevron2"/>
    <dgm:cxn modelId="{E3039971-D485-4065-B95F-EE3853216FFE}" type="presParOf" srcId="{ED13529C-B3FF-4187-A0C2-711EB131BABF}" destId="{9B57492B-13DC-41E5-B362-1BE8AF61E12A}" srcOrd="5" destOrd="0" presId="urn:microsoft.com/office/officeart/2005/8/layout/chevron2"/>
    <dgm:cxn modelId="{F4A415F5-7CD2-43BC-8139-080A904E4516}" type="presParOf" srcId="{ED13529C-B3FF-4187-A0C2-711EB131BABF}" destId="{6E87B1BB-63CE-4F8D-8BA0-2503E2D7DC2C}" srcOrd="6" destOrd="0" presId="urn:microsoft.com/office/officeart/2005/8/layout/chevron2"/>
    <dgm:cxn modelId="{1844923B-EB5C-4C66-873D-BF114CCF3435}" type="presParOf" srcId="{6E87B1BB-63CE-4F8D-8BA0-2503E2D7DC2C}" destId="{4933FAC9-EEC4-4112-9F3B-962BB28016C7}" srcOrd="0" destOrd="0" presId="urn:microsoft.com/office/officeart/2005/8/layout/chevron2"/>
    <dgm:cxn modelId="{0EB94588-96C1-4152-99A8-73AAFD9DA9F9}" type="presParOf" srcId="{6E87B1BB-63CE-4F8D-8BA0-2503E2D7DC2C}" destId="{D284BB14-FC94-476B-BC0F-ADE107A2B244}" srcOrd="1" destOrd="0" presId="urn:microsoft.com/office/officeart/2005/8/layout/chevron2"/>
    <dgm:cxn modelId="{C1E51920-C65C-45F3-9F46-7AA19F46DF9A}" type="presParOf" srcId="{ED13529C-B3FF-4187-A0C2-711EB131BABF}" destId="{21E13FC4-1815-4278-9D23-62B90F5729E0}" srcOrd="7" destOrd="0" presId="urn:microsoft.com/office/officeart/2005/8/layout/chevron2"/>
    <dgm:cxn modelId="{8AE5D3B3-C5F3-48CD-89F3-9EDB19B9AA72}" type="presParOf" srcId="{ED13529C-B3FF-4187-A0C2-711EB131BABF}" destId="{6ECF11FB-48A2-4A07-8042-C6ABAB4ED631}" srcOrd="8" destOrd="0" presId="urn:microsoft.com/office/officeart/2005/8/layout/chevron2"/>
    <dgm:cxn modelId="{60A6526F-0BF9-4536-B49E-CA4736FC613D}" type="presParOf" srcId="{6ECF11FB-48A2-4A07-8042-C6ABAB4ED631}" destId="{628C18C5-87C6-4FBA-BF7C-0F0349DF0FC1}" srcOrd="0" destOrd="0" presId="urn:microsoft.com/office/officeart/2005/8/layout/chevron2"/>
    <dgm:cxn modelId="{300A4657-2794-42FA-BC2A-10366F5C45A3}" type="presParOf" srcId="{6ECF11FB-48A2-4A07-8042-C6ABAB4ED631}" destId="{6BDBEF64-B7B7-490F-93D4-23D70F4DCA5E}" srcOrd="1" destOrd="0" presId="urn:microsoft.com/office/officeart/2005/8/layout/chevron2"/>
    <dgm:cxn modelId="{E1A949A3-AB3D-4101-BF86-AF4CD4333427}" type="presParOf" srcId="{ED13529C-B3FF-4187-A0C2-711EB131BABF}" destId="{E6030296-CACE-4A9B-9B40-4A9B72E46513}" srcOrd="9" destOrd="0" presId="urn:microsoft.com/office/officeart/2005/8/layout/chevron2"/>
    <dgm:cxn modelId="{ABF21E68-645D-4D5D-9C2A-0C1EBFFB0A88}" type="presParOf" srcId="{ED13529C-B3FF-4187-A0C2-711EB131BABF}" destId="{A33549F5-65AA-4615-B87A-CBDE2481B806}" srcOrd="10" destOrd="0" presId="urn:microsoft.com/office/officeart/2005/8/layout/chevron2"/>
    <dgm:cxn modelId="{6FB6067D-D2CD-4BDC-98AA-456DC0CBB829}" type="presParOf" srcId="{A33549F5-65AA-4615-B87A-CBDE2481B806}" destId="{1ED0694C-784C-47E2-8CCB-07149C09EC3C}" srcOrd="0" destOrd="0" presId="urn:microsoft.com/office/officeart/2005/8/layout/chevron2"/>
    <dgm:cxn modelId="{D3419596-2C92-4127-BAD6-E7C53D941D65}" type="presParOf" srcId="{A33549F5-65AA-4615-B87A-CBDE2481B806}" destId="{29906583-6FC5-45D6-971A-88D838117ED5}" srcOrd="1" destOrd="0" presId="urn:microsoft.com/office/officeart/2005/8/layout/chevron2"/>
    <dgm:cxn modelId="{A01A50F6-84B9-4D1E-97C6-84759C73B3BB}" type="presParOf" srcId="{ED13529C-B3FF-4187-A0C2-711EB131BABF}" destId="{FF49EF10-306C-4D61-810F-D0582A1912BB}" srcOrd="11" destOrd="0" presId="urn:microsoft.com/office/officeart/2005/8/layout/chevron2"/>
    <dgm:cxn modelId="{2FF890AB-A50D-430C-AC96-2B6923B62C0E}" type="presParOf" srcId="{ED13529C-B3FF-4187-A0C2-711EB131BABF}" destId="{59F4C373-409C-4E68-9E49-72792088FB01}" srcOrd="12" destOrd="0" presId="urn:microsoft.com/office/officeart/2005/8/layout/chevron2"/>
    <dgm:cxn modelId="{80DE9D2F-73F9-431A-BF2D-143805A80415}" type="presParOf" srcId="{59F4C373-409C-4E68-9E49-72792088FB01}" destId="{1518F00F-8EAA-47A4-A9CF-B0D7D3303361}" srcOrd="0" destOrd="0" presId="urn:microsoft.com/office/officeart/2005/8/layout/chevron2"/>
    <dgm:cxn modelId="{84FD66B0-3F96-454C-BFDA-B3732214BF0D}" type="presParOf" srcId="{59F4C373-409C-4E68-9E49-72792088FB01}" destId="{F0AA9C0F-DA4E-4537-B64B-65CB2DE1B11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5C187-0F09-4871-9481-FA18D4C40E2D}">
      <dsp:nvSpPr>
        <dsp:cNvPr id="0" name=""/>
        <dsp:cNvSpPr/>
      </dsp:nvSpPr>
      <dsp:spPr>
        <a:xfrm rot="5400000">
          <a:off x="-110534" y="112235"/>
          <a:ext cx="736898" cy="515828"/>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ru-UA" sz="1400" kern="1200" dirty="0"/>
        </a:p>
      </dsp:txBody>
      <dsp:txXfrm rot="-5400000">
        <a:off x="1" y="259614"/>
        <a:ext cx="515828" cy="221070"/>
      </dsp:txXfrm>
    </dsp:sp>
    <dsp:sp modelId="{B0D1E9BE-2EBE-4634-BDA5-8BDA0122371F}">
      <dsp:nvSpPr>
        <dsp:cNvPr id="0" name=""/>
        <dsp:cNvSpPr/>
      </dsp:nvSpPr>
      <dsp:spPr>
        <a:xfrm rot="5400000">
          <a:off x="4739493" y="-4194763"/>
          <a:ext cx="478984" cy="8926313"/>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a:t>Аналіз можливих фінансових та економічних показників</a:t>
          </a:r>
          <a:endParaRPr lang="ru-UA" sz="2300" kern="1200" dirty="0"/>
        </a:p>
      </dsp:txBody>
      <dsp:txXfrm rot="-5400000">
        <a:off x="515829" y="52283"/>
        <a:ext cx="8902931" cy="432220"/>
      </dsp:txXfrm>
    </dsp:sp>
    <dsp:sp modelId="{1CB7A0FE-B1E2-4A22-AA34-9114FB802404}">
      <dsp:nvSpPr>
        <dsp:cNvPr id="0" name=""/>
        <dsp:cNvSpPr/>
      </dsp:nvSpPr>
      <dsp:spPr>
        <a:xfrm rot="5400000">
          <a:off x="-110534" y="763417"/>
          <a:ext cx="736898" cy="515828"/>
        </a:xfrm>
        <a:prstGeom prst="chevron">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ru-UA" sz="1400" kern="1200" dirty="0"/>
        </a:p>
      </dsp:txBody>
      <dsp:txXfrm rot="-5400000">
        <a:off x="1" y="910796"/>
        <a:ext cx="515828" cy="221070"/>
      </dsp:txXfrm>
    </dsp:sp>
    <dsp:sp modelId="{AD780203-5800-486A-94D6-761A8602F0AB}">
      <dsp:nvSpPr>
        <dsp:cNvPr id="0" name=""/>
        <dsp:cNvSpPr/>
      </dsp:nvSpPr>
      <dsp:spPr>
        <a:xfrm rot="5400000">
          <a:off x="4739493" y="-3570782"/>
          <a:ext cx="478984" cy="8926313"/>
        </a:xfrm>
        <a:prstGeom prst="round2SameRect">
          <a:avLst/>
        </a:prstGeom>
        <a:solidFill>
          <a:schemeClr val="lt1">
            <a:alpha val="90000"/>
            <a:hueOff val="0"/>
            <a:satOff val="0"/>
            <a:lumOff val="0"/>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a:t>Дослідити математичні методи для прогнозу та обрати найкращий</a:t>
          </a:r>
          <a:endParaRPr lang="ru-UA" sz="2300" kern="1200" dirty="0"/>
        </a:p>
      </dsp:txBody>
      <dsp:txXfrm rot="-5400000">
        <a:off x="515829" y="676264"/>
        <a:ext cx="8902931" cy="432220"/>
      </dsp:txXfrm>
    </dsp:sp>
    <dsp:sp modelId="{19D14F60-DDD7-41A5-8C43-FA9AA6070858}">
      <dsp:nvSpPr>
        <dsp:cNvPr id="0" name=""/>
        <dsp:cNvSpPr/>
      </dsp:nvSpPr>
      <dsp:spPr>
        <a:xfrm rot="5400000">
          <a:off x="-110534" y="1415438"/>
          <a:ext cx="736898" cy="515828"/>
        </a:xfrm>
        <a:prstGeom prst="chevron">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ru-UA" sz="1400" kern="1200" dirty="0"/>
        </a:p>
      </dsp:txBody>
      <dsp:txXfrm rot="-5400000">
        <a:off x="1" y="1562817"/>
        <a:ext cx="515828" cy="221070"/>
      </dsp:txXfrm>
    </dsp:sp>
    <dsp:sp modelId="{D1121C76-A46D-4B10-B5F2-7366AF12CBD2}">
      <dsp:nvSpPr>
        <dsp:cNvPr id="0" name=""/>
        <dsp:cNvSpPr/>
      </dsp:nvSpPr>
      <dsp:spPr>
        <a:xfrm rot="5400000">
          <a:off x="4739493" y="-2918760"/>
          <a:ext cx="478984" cy="8926313"/>
        </a:xfrm>
        <a:prstGeom prst="round2Same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a:t>Збір та створення необхідних ознак (</a:t>
          </a:r>
          <a:r>
            <a:rPr lang="en-US" sz="2300" kern="1200" dirty="0"/>
            <a:t>TA, </a:t>
          </a:r>
          <a:r>
            <a:rPr lang="uk-UA" sz="2300" kern="1200" dirty="0"/>
            <a:t>перетворення Фур’є, </a:t>
          </a:r>
          <a:r>
            <a:rPr lang="en-US" sz="2300" kern="1200" dirty="0"/>
            <a:t>NLP)</a:t>
          </a:r>
          <a:endParaRPr lang="ru-UA" sz="2300" kern="1200" dirty="0"/>
        </a:p>
      </dsp:txBody>
      <dsp:txXfrm rot="-5400000">
        <a:off x="515829" y="1328286"/>
        <a:ext cx="8902931" cy="432220"/>
      </dsp:txXfrm>
    </dsp:sp>
    <dsp:sp modelId="{4933FAC9-EEC4-4112-9F3B-962BB28016C7}">
      <dsp:nvSpPr>
        <dsp:cNvPr id="0" name=""/>
        <dsp:cNvSpPr/>
      </dsp:nvSpPr>
      <dsp:spPr>
        <a:xfrm rot="5400000">
          <a:off x="-110534" y="2067460"/>
          <a:ext cx="736898" cy="515828"/>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ru-UA" sz="1400" kern="1200" dirty="0"/>
        </a:p>
      </dsp:txBody>
      <dsp:txXfrm rot="-5400000">
        <a:off x="1" y="2214839"/>
        <a:ext cx="515828" cy="221070"/>
      </dsp:txXfrm>
    </dsp:sp>
    <dsp:sp modelId="{D284BB14-FC94-476B-BC0F-ADE107A2B244}">
      <dsp:nvSpPr>
        <dsp:cNvPr id="0" name=""/>
        <dsp:cNvSpPr/>
      </dsp:nvSpPr>
      <dsp:spPr>
        <a:xfrm rot="5400000">
          <a:off x="4739493" y="-2266739"/>
          <a:ext cx="478984" cy="8926313"/>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err="1"/>
            <a:t>Парсинг</a:t>
          </a:r>
          <a:r>
            <a:rPr lang="uk-UA" sz="2300" kern="1200" dirty="0"/>
            <a:t> економічних новин, їх класифікація за настроєм (</a:t>
          </a:r>
          <a:r>
            <a:rPr lang="en-US" sz="2300" kern="1200" dirty="0" err="1"/>
            <a:t>finBERT</a:t>
          </a:r>
          <a:r>
            <a:rPr lang="en-US" sz="2300" kern="1200" dirty="0"/>
            <a:t>)</a:t>
          </a:r>
          <a:endParaRPr lang="ru-UA" sz="2300" kern="1200" dirty="0"/>
        </a:p>
      </dsp:txBody>
      <dsp:txXfrm rot="-5400000">
        <a:off x="515829" y="1980307"/>
        <a:ext cx="8902931" cy="432220"/>
      </dsp:txXfrm>
    </dsp:sp>
    <dsp:sp modelId="{628C18C5-87C6-4FBA-BF7C-0F0349DF0FC1}">
      <dsp:nvSpPr>
        <dsp:cNvPr id="0" name=""/>
        <dsp:cNvSpPr/>
      </dsp:nvSpPr>
      <dsp:spPr>
        <a:xfrm rot="5400000">
          <a:off x="-110534" y="2719481"/>
          <a:ext cx="736898" cy="515828"/>
        </a:xfrm>
        <a:prstGeom prst="chevron">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ru-UA" sz="1400" kern="1200" dirty="0"/>
        </a:p>
      </dsp:txBody>
      <dsp:txXfrm rot="-5400000">
        <a:off x="1" y="2866860"/>
        <a:ext cx="515828" cy="221070"/>
      </dsp:txXfrm>
    </dsp:sp>
    <dsp:sp modelId="{6BDBEF64-B7B7-490F-93D4-23D70F4DCA5E}">
      <dsp:nvSpPr>
        <dsp:cNvPr id="0" name=""/>
        <dsp:cNvSpPr/>
      </dsp:nvSpPr>
      <dsp:spPr>
        <a:xfrm rot="5400000">
          <a:off x="4739493" y="-1614717"/>
          <a:ext cx="478984" cy="8926313"/>
        </a:xfrm>
        <a:prstGeom prst="round2Same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a:t>Аналіз, пониження розмірності (</a:t>
          </a:r>
          <a:r>
            <a:rPr lang="en-US" sz="2300" kern="1200" dirty="0"/>
            <a:t>PCA)</a:t>
          </a:r>
          <a:r>
            <a:rPr lang="uk-UA" sz="2300" kern="1200" dirty="0"/>
            <a:t>, трансформації даних</a:t>
          </a:r>
          <a:endParaRPr lang="ru-UA" sz="2300" kern="1200" dirty="0"/>
        </a:p>
      </dsp:txBody>
      <dsp:txXfrm rot="-5400000">
        <a:off x="515829" y="2632329"/>
        <a:ext cx="8902931" cy="432220"/>
      </dsp:txXfrm>
    </dsp:sp>
    <dsp:sp modelId="{1ED0694C-784C-47E2-8CCB-07149C09EC3C}">
      <dsp:nvSpPr>
        <dsp:cNvPr id="0" name=""/>
        <dsp:cNvSpPr/>
      </dsp:nvSpPr>
      <dsp:spPr>
        <a:xfrm rot="5400000">
          <a:off x="-110534" y="3371502"/>
          <a:ext cx="736898" cy="515828"/>
        </a:xfrm>
        <a:prstGeom prst="chevron">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ru-UA" sz="1400" kern="1200" dirty="0"/>
        </a:p>
      </dsp:txBody>
      <dsp:txXfrm rot="-5400000">
        <a:off x="1" y="3518881"/>
        <a:ext cx="515828" cy="221070"/>
      </dsp:txXfrm>
    </dsp:sp>
    <dsp:sp modelId="{29906583-6FC5-45D6-971A-88D838117ED5}">
      <dsp:nvSpPr>
        <dsp:cNvPr id="0" name=""/>
        <dsp:cNvSpPr/>
      </dsp:nvSpPr>
      <dsp:spPr>
        <a:xfrm rot="5400000">
          <a:off x="4739493" y="-962696"/>
          <a:ext cx="478984" cy="8926313"/>
        </a:xfrm>
        <a:prstGeom prst="round2SameRect">
          <a:avLst/>
        </a:prstGeom>
        <a:solidFill>
          <a:schemeClr val="lt1">
            <a:alpha val="90000"/>
            <a:hueOff val="0"/>
            <a:satOff val="0"/>
            <a:lumOff val="0"/>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a:t>Реалізація моделі (</a:t>
          </a:r>
          <a:r>
            <a:rPr lang="en-US" sz="2300" kern="1200" dirty="0"/>
            <a:t>LSTM)</a:t>
          </a:r>
          <a:r>
            <a:rPr lang="uk-UA" sz="2300" kern="1200" dirty="0"/>
            <a:t>, прогноз, оцінка метриками</a:t>
          </a:r>
          <a:endParaRPr lang="ru-UA" sz="2300" kern="1200" dirty="0"/>
        </a:p>
      </dsp:txBody>
      <dsp:txXfrm rot="-5400000">
        <a:off x="515829" y="3284350"/>
        <a:ext cx="8902931" cy="432220"/>
      </dsp:txXfrm>
    </dsp:sp>
    <dsp:sp modelId="{1518F00F-8EAA-47A4-A9CF-B0D7D3303361}">
      <dsp:nvSpPr>
        <dsp:cNvPr id="0" name=""/>
        <dsp:cNvSpPr/>
      </dsp:nvSpPr>
      <dsp:spPr>
        <a:xfrm rot="5400000">
          <a:off x="-110534" y="4023524"/>
          <a:ext cx="736898" cy="515828"/>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ru-UA" sz="1400" kern="1200" dirty="0"/>
        </a:p>
      </dsp:txBody>
      <dsp:txXfrm rot="-5400000">
        <a:off x="1" y="4170903"/>
        <a:ext cx="515828" cy="221070"/>
      </dsp:txXfrm>
    </dsp:sp>
    <dsp:sp modelId="{F0AA9C0F-DA4E-4537-B64B-65CB2DE1B119}">
      <dsp:nvSpPr>
        <dsp:cNvPr id="0" name=""/>
        <dsp:cNvSpPr/>
      </dsp:nvSpPr>
      <dsp:spPr>
        <a:xfrm rot="5400000">
          <a:off x="4739493" y="-310674"/>
          <a:ext cx="478984" cy="8926313"/>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uk-UA" sz="2300" kern="1200" dirty="0"/>
            <a:t>Веб-застосунок для комфортної візуалізації</a:t>
          </a:r>
          <a:endParaRPr lang="ru-UA" sz="2300" kern="1200" dirty="0"/>
        </a:p>
      </dsp:txBody>
      <dsp:txXfrm rot="-5400000">
        <a:off x="515829" y="3936372"/>
        <a:ext cx="8902931" cy="4322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B738DC7-3430-4AB3-883D-42469E38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Дата 2">
            <a:extLst>
              <a:ext uri="{FF2B5EF4-FFF2-40B4-BE49-F238E27FC236}">
                <a16:creationId xmlns:a16="http://schemas.microsoft.com/office/drawing/2014/main" id="{109F6418-E34B-4AE5-8B96-8F1D515C59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8A8E7A-67B7-4E12-BBA0-84CAD10AB0EB}" type="datetimeFigureOut">
              <a:rPr lang="ru-UA" smtClean="0"/>
              <a:t>16.06.2021</a:t>
            </a:fld>
            <a:endParaRPr lang="ru-UA"/>
          </a:p>
        </p:txBody>
      </p:sp>
      <p:sp>
        <p:nvSpPr>
          <p:cNvPr id="4" name="Нижний колонтитул 3">
            <a:extLst>
              <a:ext uri="{FF2B5EF4-FFF2-40B4-BE49-F238E27FC236}">
                <a16:creationId xmlns:a16="http://schemas.microsoft.com/office/drawing/2014/main" id="{BC1C552F-0B31-4328-B497-DF1C397333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5" name="Номер слайда 4">
            <a:extLst>
              <a:ext uri="{FF2B5EF4-FFF2-40B4-BE49-F238E27FC236}">
                <a16:creationId xmlns:a16="http://schemas.microsoft.com/office/drawing/2014/main" id="{F679A0DD-BDFA-4235-93BE-4B23D90B05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7469B5-E69F-4796-BFE1-0AFDE7740906}" type="slidenum">
              <a:rPr lang="ru-UA" smtClean="0"/>
              <a:t>‹#›</a:t>
            </a:fld>
            <a:endParaRPr lang="ru-UA"/>
          </a:p>
        </p:txBody>
      </p:sp>
    </p:spTree>
    <p:extLst>
      <p:ext uri="{BB962C8B-B14F-4D97-AF65-F5344CB8AC3E}">
        <p14:creationId xmlns:p14="http://schemas.microsoft.com/office/powerpoint/2010/main" val="800421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3B8FC-8FB7-43C9-A4C7-30D8DB05217C}" type="datetimeFigureOut">
              <a:rPr lang="ru-UA" smtClean="0"/>
              <a:t>15.06.2021</a:t>
            </a:fld>
            <a:endParaRPr lang="ru-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9E1A9-6616-4550-BCA9-AD77791804F4}" type="slidenum">
              <a:rPr lang="ru-UA" smtClean="0"/>
              <a:t>‹#›</a:t>
            </a:fld>
            <a:endParaRPr lang="ru-UA"/>
          </a:p>
        </p:txBody>
      </p:sp>
    </p:spTree>
    <p:extLst>
      <p:ext uri="{BB962C8B-B14F-4D97-AF65-F5344CB8AC3E}">
        <p14:creationId xmlns:p14="http://schemas.microsoft.com/office/powerpoint/2010/main" val="41111253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A8B60-A7B8-488B-A61D-72BBFAC28268}" type="slidenum">
              <a:rPr kumimoji="0" lang="ru-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ru-U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516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fld id="{1D99E1A9-6616-4550-BCA9-AD77791804F4}" type="slidenum">
              <a:rPr lang="ru-UA" smtClean="0"/>
              <a:t>19</a:t>
            </a:fld>
            <a:endParaRPr lang="ru-UA"/>
          </a:p>
        </p:txBody>
      </p:sp>
    </p:spTree>
    <p:extLst>
      <p:ext uri="{BB962C8B-B14F-4D97-AF65-F5344CB8AC3E}">
        <p14:creationId xmlns:p14="http://schemas.microsoft.com/office/powerpoint/2010/main" val="148496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E61FAE-D788-4ED1-8AAC-A59B9AE92D1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ru-UA"/>
          </a:p>
        </p:txBody>
      </p:sp>
      <p:sp>
        <p:nvSpPr>
          <p:cNvPr id="3" name="Подзаголовок 2">
            <a:extLst>
              <a:ext uri="{FF2B5EF4-FFF2-40B4-BE49-F238E27FC236}">
                <a16:creationId xmlns:a16="http://schemas.microsoft.com/office/drawing/2014/main" id="{C5D91531-C159-4A12-A0EE-F939060A9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UA"/>
          </a:p>
        </p:txBody>
      </p:sp>
      <p:sp>
        <p:nvSpPr>
          <p:cNvPr id="4" name="Дата 3">
            <a:extLst>
              <a:ext uri="{FF2B5EF4-FFF2-40B4-BE49-F238E27FC236}">
                <a16:creationId xmlns:a16="http://schemas.microsoft.com/office/drawing/2014/main" id="{0CEEC63E-45C2-4613-B056-9E61FDAEE9A9}"/>
              </a:ext>
            </a:extLst>
          </p:cNvPr>
          <p:cNvSpPr>
            <a:spLocks noGrp="1"/>
          </p:cNvSpPr>
          <p:nvPr>
            <p:ph type="dt" sz="half" idx="10"/>
          </p:nvPr>
        </p:nvSpPr>
        <p:spPr/>
        <p:txBody>
          <a:bodyPr/>
          <a:lstStyle/>
          <a:p>
            <a:fld id="{B9F4D4F7-D51D-4982-9F74-DDF90F205DB3}" type="datetime1">
              <a:rPr lang="ru-UA" smtClean="0"/>
              <a:t>15.06.2021</a:t>
            </a:fld>
            <a:endParaRPr lang="ru-UA"/>
          </a:p>
        </p:txBody>
      </p:sp>
      <p:sp>
        <p:nvSpPr>
          <p:cNvPr id="5" name="Нижний колонтитул 4">
            <a:extLst>
              <a:ext uri="{FF2B5EF4-FFF2-40B4-BE49-F238E27FC236}">
                <a16:creationId xmlns:a16="http://schemas.microsoft.com/office/drawing/2014/main" id="{773088DF-C720-45E8-9CE7-3DAA121C1505}"/>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5D2D6CCD-5A94-4CF9-A68D-1D50A8CCAE4F}"/>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1250779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F9C8-5F3C-47AC-A854-F43C1CE12CC5}"/>
              </a:ext>
            </a:extLst>
          </p:cNvPr>
          <p:cNvSpPr>
            <a:spLocks noGrp="1"/>
          </p:cNvSpPr>
          <p:nvPr>
            <p:ph type="title"/>
          </p:nvPr>
        </p:nvSpPr>
        <p:spPr/>
        <p:txBody>
          <a:bodyPr/>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3F24BB85-8C06-40F6-BA40-28B79B4CBE5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66947F47-74E4-42B7-AC25-D04273E0CECE}"/>
              </a:ext>
            </a:extLst>
          </p:cNvPr>
          <p:cNvSpPr>
            <a:spLocks noGrp="1"/>
          </p:cNvSpPr>
          <p:nvPr>
            <p:ph type="dt" sz="half" idx="10"/>
          </p:nvPr>
        </p:nvSpPr>
        <p:spPr/>
        <p:txBody>
          <a:bodyPr/>
          <a:lstStyle/>
          <a:p>
            <a:fld id="{82FC534A-877F-432D-BB0F-9445A5A711A5}" type="datetime1">
              <a:rPr lang="ru-UA" smtClean="0"/>
              <a:t>15.06.2021</a:t>
            </a:fld>
            <a:endParaRPr lang="ru-UA"/>
          </a:p>
        </p:txBody>
      </p:sp>
      <p:sp>
        <p:nvSpPr>
          <p:cNvPr id="5" name="Нижний колонтитул 4">
            <a:extLst>
              <a:ext uri="{FF2B5EF4-FFF2-40B4-BE49-F238E27FC236}">
                <a16:creationId xmlns:a16="http://schemas.microsoft.com/office/drawing/2014/main" id="{D4EC0AF7-64A9-460C-BD22-44C2B7F97B31}"/>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C5E47455-B5C7-44CE-9CA0-FA5077BAE9DF}"/>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375756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2CF7BE2-DF36-46CC-85D7-A89DA5C39013}"/>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03F20D12-2ACD-40DC-994A-A78B0F4E1B9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BF6D0190-9F32-4387-AAD7-866AFB906D94}"/>
              </a:ext>
            </a:extLst>
          </p:cNvPr>
          <p:cNvSpPr>
            <a:spLocks noGrp="1"/>
          </p:cNvSpPr>
          <p:nvPr>
            <p:ph type="dt" sz="half" idx="10"/>
          </p:nvPr>
        </p:nvSpPr>
        <p:spPr/>
        <p:txBody>
          <a:bodyPr/>
          <a:lstStyle/>
          <a:p>
            <a:fld id="{5D554167-654D-47A3-84FA-7E18EBF5113E}" type="datetime1">
              <a:rPr lang="ru-UA" smtClean="0"/>
              <a:t>15.06.2021</a:t>
            </a:fld>
            <a:endParaRPr lang="ru-UA"/>
          </a:p>
        </p:txBody>
      </p:sp>
      <p:sp>
        <p:nvSpPr>
          <p:cNvPr id="5" name="Нижний колонтитул 4">
            <a:extLst>
              <a:ext uri="{FF2B5EF4-FFF2-40B4-BE49-F238E27FC236}">
                <a16:creationId xmlns:a16="http://schemas.microsoft.com/office/drawing/2014/main" id="{903DDB58-1099-47F5-9B53-7F8C280D7BE8}"/>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8D6257B8-8299-4E8B-8070-3CAA117DA434}"/>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1467489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C76B91-E023-401C-AD19-7A3C56F2133F}"/>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9BCF07B5-8EF5-49F4-8BC0-3771E422E54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5F22A934-4DFC-4133-9CCB-7F7FB5D707EE}"/>
              </a:ext>
            </a:extLst>
          </p:cNvPr>
          <p:cNvSpPr>
            <a:spLocks noGrp="1"/>
          </p:cNvSpPr>
          <p:nvPr>
            <p:ph type="dt" sz="half" idx="10"/>
          </p:nvPr>
        </p:nvSpPr>
        <p:spPr/>
        <p:txBody>
          <a:bodyPr/>
          <a:lstStyle/>
          <a:p>
            <a:fld id="{028C838D-4793-4E0D-B6DC-CBF871CA96E8}" type="datetime1">
              <a:rPr lang="ru-UA" smtClean="0"/>
              <a:t>15.06.2021</a:t>
            </a:fld>
            <a:endParaRPr lang="ru-UA"/>
          </a:p>
        </p:txBody>
      </p:sp>
      <p:sp>
        <p:nvSpPr>
          <p:cNvPr id="5" name="Нижний колонтитул 4">
            <a:extLst>
              <a:ext uri="{FF2B5EF4-FFF2-40B4-BE49-F238E27FC236}">
                <a16:creationId xmlns:a16="http://schemas.microsoft.com/office/drawing/2014/main" id="{B893B34D-AD69-4496-A917-1FBE5B12A28E}"/>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FFD3FC94-49E7-4A71-8934-E4D8FED4F034}"/>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195041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C31BE0-2040-4433-B42D-F36E35D4D92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UA"/>
          </a:p>
        </p:txBody>
      </p:sp>
      <p:sp>
        <p:nvSpPr>
          <p:cNvPr id="3" name="Текст 2">
            <a:extLst>
              <a:ext uri="{FF2B5EF4-FFF2-40B4-BE49-F238E27FC236}">
                <a16:creationId xmlns:a16="http://schemas.microsoft.com/office/drawing/2014/main" id="{A4936E59-3946-4EDC-89DB-A0A382FF3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80EA675-D796-4EF4-A78D-0BF7DA25726F}"/>
              </a:ext>
            </a:extLst>
          </p:cNvPr>
          <p:cNvSpPr>
            <a:spLocks noGrp="1"/>
          </p:cNvSpPr>
          <p:nvPr>
            <p:ph type="dt" sz="half" idx="10"/>
          </p:nvPr>
        </p:nvSpPr>
        <p:spPr/>
        <p:txBody>
          <a:bodyPr/>
          <a:lstStyle/>
          <a:p>
            <a:fld id="{81D580B0-8408-4C60-AE39-63115861B4F9}" type="datetime1">
              <a:rPr lang="ru-UA" smtClean="0"/>
              <a:t>15.06.2021</a:t>
            </a:fld>
            <a:endParaRPr lang="ru-UA"/>
          </a:p>
        </p:txBody>
      </p:sp>
      <p:sp>
        <p:nvSpPr>
          <p:cNvPr id="5" name="Нижний колонтитул 4">
            <a:extLst>
              <a:ext uri="{FF2B5EF4-FFF2-40B4-BE49-F238E27FC236}">
                <a16:creationId xmlns:a16="http://schemas.microsoft.com/office/drawing/2014/main" id="{CECAE909-E9DC-489B-B98D-0CBEA6B7C19A}"/>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AECFFB1D-26F7-49B0-9EA7-0DA274EA449C}"/>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319827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84483B-6BC8-4090-B5CA-9533913AC9AE}"/>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AB1D0800-795E-478E-8850-498121554A2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Объект 3">
            <a:extLst>
              <a:ext uri="{FF2B5EF4-FFF2-40B4-BE49-F238E27FC236}">
                <a16:creationId xmlns:a16="http://schemas.microsoft.com/office/drawing/2014/main" id="{09BE3ED6-B790-4D07-9D4D-A61400DA0A3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Дата 4">
            <a:extLst>
              <a:ext uri="{FF2B5EF4-FFF2-40B4-BE49-F238E27FC236}">
                <a16:creationId xmlns:a16="http://schemas.microsoft.com/office/drawing/2014/main" id="{58A6AE11-C0F2-4CDE-8572-C845E8DC8E57}"/>
              </a:ext>
            </a:extLst>
          </p:cNvPr>
          <p:cNvSpPr>
            <a:spLocks noGrp="1"/>
          </p:cNvSpPr>
          <p:nvPr>
            <p:ph type="dt" sz="half" idx="10"/>
          </p:nvPr>
        </p:nvSpPr>
        <p:spPr/>
        <p:txBody>
          <a:bodyPr/>
          <a:lstStyle/>
          <a:p>
            <a:fld id="{62ED6CE6-4920-4C33-A4AF-7E1FC38971B0}" type="datetime1">
              <a:rPr lang="ru-UA" smtClean="0"/>
              <a:t>15.06.2021</a:t>
            </a:fld>
            <a:endParaRPr lang="ru-UA"/>
          </a:p>
        </p:txBody>
      </p:sp>
      <p:sp>
        <p:nvSpPr>
          <p:cNvPr id="6" name="Нижний колонтитул 5">
            <a:extLst>
              <a:ext uri="{FF2B5EF4-FFF2-40B4-BE49-F238E27FC236}">
                <a16:creationId xmlns:a16="http://schemas.microsoft.com/office/drawing/2014/main" id="{1F0DBF61-799B-468C-986E-C533F8C71793}"/>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CFADE5BD-B4E1-4A76-AAF1-2CFB5FC82B65}"/>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303157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87071A-C985-4A2F-9F61-5C96F9C13457}"/>
              </a:ext>
            </a:extLst>
          </p:cNvPr>
          <p:cNvSpPr>
            <a:spLocks noGrp="1"/>
          </p:cNvSpPr>
          <p:nvPr>
            <p:ph type="title"/>
          </p:nvPr>
        </p:nvSpPr>
        <p:spPr>
          <a:xfrm>
            <a:off x="839788" y="365125"/>
            <a:ext cx="10515600" cy="1325563"/>
          </a:xfrm>
        </p:spPr>
        <p:txBody>
          <a:bodyPr/>
          <a:lstStyle/>
          <a:p>
            <a:r>
              <a:rPr lang="ru-RU"/>
              <a:t>Образец заголовка</a:t>
            </a:r>
            <a:endParaRPr lang="ru-UA"/>
          </a:p>
        </p:txBody>
      </p:sp>
      <p:sp>
        <p:nvSpPr>
          <p:cNvPr id="3" name="Текст 2">
            <a:extLst>
              <a:ext uri="{FF2B5EF4-FFF2-40B4-BE49-F238E27FC236}">
                <a16:creationId xmlns:a16="http://schemas.microsoft.com/office/drawing/2014/main" id="{8E460A0D-A127-4D94-A220-49B1E64E71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3962D3D-7340-40B5-ADAF-0FFB8F7560B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Текст 4">
            <a:extLst>
              <a:ext uri="{FF2B5EF4-FFF2-40B4-BE49-F238E27FC236}">
                <a16:creationId xmlns:a16="http://schemas.microsoft.com/office/drawing/2014/main" id="{464A79DE-A4F2-4F4A-8399-B694B4E56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5FB4AAD-5296-4F0A-B4E5-5BA080D4097F}"/>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7" name="Дата 6">
            <a:extLst>
              <a:ext uri="{FF2B5EF4-FFF2-40B4-BE49-F238E27FC236}">
                <a16:creationId xmlns:a16="http://schemas.microsoft.com/office/drawing/2014/main" id="{E4F8D4C1-B9EB-47BC-A815-8C931F6847A8}"/>
              </a:ext>
            </a:extLst>
          </p:cNvPr>
          <p:cNvSpPr>
            <a:spLocks noGrp="1"/>
          </p:cNvSpPr>
          <p:nvPr>
            <p:ph type="dt" sz="half" idx="10"/>
          </p:nvPr>
        </p:nvSpPr>
        <p:spPr/>
        <p:txBody>
          <a:bodyPr/>
          <a:lstStyle/>
          <a:p>
            <a:fld id="{5972F013-4AD7-45D7-A49C-234FA9B80A19}" type="datetime1">
              <a:rPr lang="ru-UA" smtClean="0"/>
              <a:t>15.06.2021</a:t>
            </a:fld>
            <a:endParaRPr lang="ru-UA"/>
          </a:p>
        </p:txBody>
      </p:sp>
      <p:sp>
        <p:nvSpPr>
          <p:cNvPr id="8" name="Нижний колонтитул 7">
            <a:extLst>
              <a:ext uri="{FF2B5EF4-FFF2-40B4-BE49-F238E27FC236}">
                <a16:creationId xmlns:a16="http://schemas.microsoft.com/office/drawing/2014/main" id="{FC69DF8D-E2F8-44FC-AE70-6ABF95A60D56}"/>
              </a:ext>
            </a:extLst>
          </p:cNvPr>
          <p:cNvSpPr>
            <a:spLocks noGrp="1"/>
          </p:cNvSpPr>
          <p:nvPr>
            <p:ph type="ftr" sz="quarter" idx="11"/>
          </p:nvPr>
        </p:nvSpPr>
        <p:spPr/>
        <p:txBody>
          <a:bodyPr/>
          <a:lstStyle/>
          <a:p>
            <a:endParaRPr lang="ru-UA"/>
          </a:p>
        </p:txBody>
      </p:sp>
      <p:sp>
        <p:nvSpPr>
          <p:cNvPr id="9" name="Номер слайда 8">
            <a:extLst>
              <a:ext uri="{FF2B5EF4-FFF2-40B4-BE49-F238E27FC236}">
                <a16:creationId xmlns:a16="http://schemas.microsoft.com/office/drawing/2014/main" id="{520E12F3-63BE-4EE2-9B84-EDCBB51F5F6D}"/>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216186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52095A-1DD6-43CF-8ADC-2E2B6E51A9D9}"/>
              </a:ext>
            </a:extLst>
          </p:cNvPr>
          <p:cNvSpPr>
            <a:spLocks noGrp="1"/>
          </p:cNvSpPr>
          <p:nvPr>
            <p:ph type="title"/>
          </p:nvPr>
        </p:nvSpPr>
        <p:spPr/>
        <p:txBody>
          <a:bodyPr/>
          <a:lstStyle/>
          <a:p>
            <a:r>
              <a:rPr lang="ru-RU"/>
              <a:t>Образец заголовка</a:t>
            </a:r>
            <a:endParaRPr lang="ru-UA"/>
          </a:p>
        </p:txBody>
      </p:sp>
      <p:sp>
        <p:nvSpPr>
          <p:cNvPr id="3" name="Дата 2">
            <a:extLst>
              <a:ext uri="{FF2B5EF4-FFF2-40B4-BE49-F238E27FC236}">
                <a16:creationId xmlns:a16="http://schemas.microsoft.com/office/drawing/2014/main" id="{79EF4CAB-FE94-45C1-9250-2BD69A18004D}"/>
              </a:ext>
            </a:extLst>
          </p:cNvPr>
          <p:cNvSpPr>
            <a:spLocks noGrp="1"/>
          </p:cNvSpPr>
          <p:nvPr>
            <p:ph type="dt" sz="half" idx="10"/>
          </p:nvPr>
        </p:nvSpPr>
        <p:spPr/>
        <p:txBody>
          <a:bodyPr/>
          <a:lstStyle/>
          <a:p>
            <a:fld id="{A4AE65E7-3814-4340-BA1D-F00CBF955A4B}" type="datetime1">
              <a:rPr lang="ru-UA" smtClean="0"/>
              <a:t>15.06.2021</a:t>
            </a:fld>
            <a:endParaRPr lang="ru-UA"/>
          </a:p>
        </p:txBody>
      </p:sp>
      <p:sp>
        <p:nvSpPr>
          <p:cNvPr id="4" name="Нижний колонтитул 3">
            <a:extLst>
              <a:ext uri="{FF2B5EF4-FFF2-40B4-BE49-F238E27FC236}">
                <a16:creationId xmlns:a16="http://schemas.microsoft.com/office/drawing/2014/main" id="{EBCF2D1B-4FF0-42E2-B6A6-76EC6F453429}"/>
              </a:ext>
            </a:extLst>
          </p:cNvPr>
          <p:cNvSpPr>
            <a:spLocks noGrp="1"/>
          </p:cNvSpPr>
          <p:nvPr>
            <p:ph type="ftr" sz="quarter" idx="11"/>
          </p:nvPr>
        </p:nvSpPr>
        <p:spPr/>
        <p:txBody>
          <a:bodyPr/>
          <a:lstStyle/>
          <a:p>
            <a:endParaRPr lang="ru-UA"/>
          </a:p>
        </p:txBody>
      </p:sp>
      <p:sp>
        <p:nvSpPr>
          <p:cNvPr id="5" name="Номер слайда 4">
            <a:extLst>
              <a:ext uri="{FF2B5EF4-FFF2-40B4-BE49-F238E27FC236}">
                <a16:creationId xmlns:a16="http://schemas.microsoft.com/office/drawing/2014/main" id="{F84A27AA-51B8-42B0-874E-C80A8F8D1E56}"/>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775671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FBDC9AB-4D90-4ACE-98EB-20B87AEE4B19}"/>
              </a:ext>
            </a:extLst>
          </p:cNvPr>
          <p:cNvSpPr>
            <a:spLocks noGrp="1"/>
          </p:cNvSpPr>
          <p:nvPr>
            <p:ph type="dt" sz="half" idx="10"/>
          </p:nvPr>
        </p:nvSpPr>
        <p:spPr/>
        <p:txBody>
          <a:bodyPr/>
          <a:lstStyle/>
          <a:p>
            <a:fld id="{62E60BE4-3C98-429B-8D2D-7792DD98511C}" type="datetime1">
              <a:rPr lang="ru-UA" smtClean="0"/>
              <a:t>15.06.2021</a:t>
            </a:fld>
            <a:endParaRPr lang="ru-UA"/>
          </a:p>
        </p:txBody>
      </p:sp>
      <p:sp>
        <p:nvSpPr>
          <p:cNvPr id="3" name="Нижний колонтитул 2">
            <a:extLst>
              <a:ext uri="{FF2B5EF4-FFF2-40B4-BE49-F238E27FC236}">
                <a16:creationId xmlns:a16="http://schemas.microsoft.com/office/drawing/2014/main" id="{C141E22F-C879-4BAB-A966-0D28BC1647B4}"/>
              </a:ext>
            </a:extLst>
          </p:cNvPr>
          <p:cNvSpPr>
            <a:spLocks noGrp="1"/>
          </p:cNvSpPr>
          <p:nvPr>
            <p:ph type="ftr" sz="quarter" idx="11"/>
          </p:nvPr>
        </p:nvSpPr>
        <p:spPr/>
        <p:txBody>
          <a:bodyPr/>
          <a:lstStyle/>
          <a:p>
            <a:endParaRPr lang="ru-UA"/>
          </a:p>
        </p:txBody>
      </p:sp>
      <p:sp>
        <p:nvSpPr>
          <p:cNvPr id="4" name="Номер слайда 3">
            <a:extLst>
              <a:ext uri="{FF2B5EF4-FFF2-40B4-BE49-F238E27FC236}">
                <a16:creationId xmlns:a16="http://schemas.microsoft.com/office/drawing/2014/main" id="{EABBFF35-112E-4CAB-B9E7-7E5DCE35FE74}"/>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1771017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0AE9A-BC7F-4025-AD16-5CF0AEF6727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Объект 2">
            <a:extLst>
              <a:ext uri="{FF2B5EF4-FFF2-40B4-BE49-F238E27FC236}">
                <a16:creationId xmlns:a16="http://schemas.microsoft.com/office/drawing/2014/main" id="{2BEEE76A-9620-4E0D-BB2C-F8D648560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Текст 3">
            <a:extLst>
              <a:ext uri="{FF2B5EF4-FFF2-40B4-BE49-F238E27FC236}">
                <a16:creationId xmlns:a16="http://schemas.microsoft.com/office/drawing/2014/main" id="{D7F438FD-129D-4B6A-BB43-89440DC62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3C7E671-3CC5-4E25-881B-39F71C401A46}"/>
              </a:ext>
            </a:extLst>
          </p:cNvPr>
          <p:cNvSpPr>
            <a:spLocks noGrp="1"/>
          </p:cNvSpPr>
          <p:nvPr>
            <p:ph type="dt" sz="half" idx="10"/>
          </p:nvPr>
        </p:nvSpPr>
        <p:spPr/>
        <p:txBody>
          <a:bodyPr/>
          <a:lstStyle/>
          <a:p>
            <a:fld id="{F1544F69-3D5B-46DD-8AE0-4617C6A68AA9}" type="datetime1">
              <a:rPr lang="ru-UA" smtClean="0"/>
              <a:t>15.06.2021</a:t>
            </a:fld>
            <a:endParaRPr lang="ru-UA"/>
          </a:p>
        </p:txBody>
      </p:sp>
      <p:sp>
        <p:nvSpPr>
          <p:cNvPr id="6" name="Нижний колонтитул 5">
            <a:extLst>
              <a:ext uri="{FF2B5EF4-FFF2-40B4-BE49-F238E27FC236}">
                <a16:creationId xmlns:a16="http://schemas.microsoft.com/office/drawing/2014/main" id="{789CB5B4-1E26-4594-8FA7-54E1E292A6E7}"/>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BD0996CF-7A37-4621-8236-F835A5CB1EDC}"/>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269285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D32B21-0B93-47C6-B631-905C2AE15C2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Рисунок 2">
            <a:extLst>
              <a:ext uri="{FF2B5EF4-FFF2-40B4-BE49-F238E27FC236}">
                <a16:creationId xmlns:a16="http://schemas.microsoft.com/office/drawing/2014/main" id="{FDF6C3AB-A8F1-41E7-A9CD-BA26AE58C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Текст 3">
            <a:extLst>
              <a:ext uri="{FF2B5EF4-FFF2-40B4-BE49-F238E27FC236}">
                <a16:creationId xmlns:a16="http://schemas.microsoft.com/office/drawing/2014/main" id="{33E2F3C4-AA85-42C9-BB2E-7E6CCE6D2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15D66D5-86A6-4A19-9A66-74ABF766B207}"/>
              </a:ext>
            </a:extLst>
          </p:cNvPr>
          <p:cNvSpPr>
            <a:spLocks noGrp="1"/>
          </p:cNvSpPr>
          <p:nvPr>
            <p:ph type="dt" sz="half" idx="10"/>
          </p:nvPr>
        </p:nvSpPr>
        <p:spPr/>
        <p:txBody>
          <a:bodyPr/>
          <a:lstStyle/>
          <a:p>
            <a:fld id="{8CC3CD23-7A45-4367-9F6E-79CE1A765D7E}" type="datetime1">
              <a:rPr lang="ru-UA" smtClean="0"/>
              <a:t>15.06.2021</a:t>
            </a:fld>
            <a:endParaRPr lang="ru-UA"/>
          </a:p>
        </p:txBody>
      </p:sp>
      <p:sp>
        <p:nvSpPr>
          <p:cNvPr id="6" name="Нижний колонтитул 5">
            <a:extLst>
              <a:ext uri="{FF2B5EF4-FFF2-40B4-BE49-F238E27FC236}">
                <a16:creationId xmlns:a16="http://schemas.microsoft.com/office/drawing/2014/main" id="{B2C1106B-D5DB-44FD-9EAA-2CF7321702C1}"/>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01076703-D599-4B8A-9933-5C7CDA00A875}"/>
              </a:ext>
            </a:extLst>
          </p:cNvPr>
          <p:cNvSpPr>
            <a:spLocks noGrp="1"/>
          </p:cNvSpPr>
          <p:nvPr>
            <p:ph type="sldNum" sz="quarter" idx="12"/>
          </p:nvPr>
        </p:nvSpPr>
        <p:spPr/>
        <p:txBody>
          <a:bodyPr/>
          <a:lstStyle/>
          <a:p>
            <a:fld id="{75181DF3-0B37-4E88-8FA7-F75D1D4464D8}" type="slidenum">
              <a:rPr lang="ru-UA" smtClean="0"/>
              <a:t>‹#›</a:t>
            </a:fld>
            <a:endParaRPr lang="ru-UA"/>
          </a:p>
        </p:txBody>
      </p:sp>
    </p:spTree>
    <p:extLst>
      <p:ext uri="{BB962C8B-B14F-4D97-AF65-F5344CB8AC3E}">
        <p14:creationId xmlns:p14="http://schemas.microsoft.com/office/powerpoint/2010/main" val="38774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541AB7-F98F-4C64-B9F2-8A728220CC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UA"/>
          </a:p>
        </p:txBody>
      </p:sp>
      <p:sp>
        <p:nvSpPr>
          <p:cNvPr id="3" name="Текст 2">
            <a:extLst>
              <a:ext uri="{FF2B5EF4-FFF2-40B4-BE49-F238E27FC236}">
                <a16:creationId xmlns:a16="http://schemas.microsoft.com/office/drawing/2014/main" id="{AD8CDE43-CB83-4283-BB19-43EB30978D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9486CA57-FCC6-4FF4-9BBE-6CF8297DFA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64BE8-E3E8-45F8-8144-9333E7B41D7B}" type="datetime1">
              <a:rPr lang="ru-UA" smtClean="0"/>
              <a:t>15.06.2021</a:t>
            </a:fld>
            <a:endParaRPr lang="ru-UA"/>
          </a:p>
        </p:txBody>
      </p:sp>
      <p:sp>
        <p:nvSpPr>
          <p:cNvPr id="5" name="Нижний колонтитул 4">
            <a:extLst>
              <a:ext uri="{FF2B5EF4-FFF2-40B4-BE49-F238E27FC236}">
                <a16:creationId xmlns:a16="http://schemas.microsoft.com/office/drawing/2014/main" id="{7A86E766-651D-4E38-9C81-49DA365F5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UA"/>
          </a:p>
        </p:txBody>
      </p:sp>
      <p:sp>
        <p:nvSpPr>
          <p:cNvPr id="6" name="Номер слайда 5">
            <a:extLst>
              <a:ext uri="{FF2B5EF4-FFF2-40B4-BE49-F238E27FC236}">
                <a16:creationId xmlns:a16="http://schemas.microsoft.com/office/drawing/2014/main" id="{34DF38E5-AFED-4505-8956-AB6CC6E01B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181DF3-0B37-4E88-8FA7-F75D1D4464D8}" type="slidenum">
              <a:rPr lang="ru-UA" smtClean="0"/>
              <a:t>‹#›</a:t>
            </a:fld>
            <a:endParaRPr lang="ru-UA"/>
          </a:p>
        </p:txBody>
      </p:sp>
    </p:spTree>
    <p:extLst>
      <p:ext uri="{BB962C8B-B14F-4D97-AF65-F5344CB8AC3E}">
        <p14:creationId xmlns:p14="http://schemas.microsoft.com/office/powerpoint/2010/main" val="3143850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jpeg"/><Relationship Id="rId12"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8.png"/><Relationship Id="rId11" Type="http://schemas.microsoft.com/office/2007/relationships/hdphoto" Target="../media/hdphoto2.wdp"/><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gif"/><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17C773D1-19E6-43A5-A29A-0D7C25B1ECD8}"/>
              </a:ext>
            </a:extLst>
          </p:cNvPr>
          <p:cNvSpPr>
            <a:spLocks noGrp="1"/>
          </p:cNvSpPr>
          <p:nvPr>
            <p:ph type="ctrTitle"/>
          </p:nvPr>
        </p:nvSpPr>
        <p:spPr/>
        <p:txBody>
          <a:bodyPr>
            <a:normAutofit fontScale="90000"/>
          </a:bodyPr>
          <a:lstStyle/>
          <a:p>
            <a:r>
              <a:rPr lang="uk-UA" dirty="0"/>
              <a:t>Математичне та програмне забезпечення системи прогнозування цін акцій</a:t>
            </a:r>
            <a:endParaRPr lang="ru-UA" dirty="0"/>
          </a:p>
        </p:txBody>
      </p:sp>
      <p:sp>
        <p:nvSpPr>
          <p:cNvPr id="9" name="Подзаголовок 8">
            <a:extLst>
              <a:ext uri="{FF2B5EF4-FFF2-40B4-BE49-F238E27FC236}">
                <a16:creationId xmlns:a16="http://schemas.microsoft.com/office/drawing/2014/main" id="{DA55FCDF-F7CB-48F1-8D45-88CAD478D60F}"/>
              </a:ext>
            </a:extLst>
          </p:cNvPr>
          <p:cNvSpPr>
            <a:spLocks noGrp="1"/>
          </p:cNvSpPr>
          <p:nvPr>
            <p:ph type="subTitle" idx="1"/>
          </p:nvPr>
        </p:nvSpPr>
        <p:spPr>
          <a:xfrm>
            <a:off x="625701" y="5089306"/>
            <a:ext cx="3182819" cy="777495"/>
          </a:xfrm>
        </p:spPr>
        <p:txBody>
          <a:bodyPr>
            <a:normAutofit/>
          </a:bodyPr>
          <a:lstStyle/>
          <a:p>
            <a:pPr algn="l"/>
            <a:r>
              <a:rPr lang="uk-UA" sz="1800" dirty="0"/>
              <a:t>Студент 4 </a:t>
            </a:r>
            <a:r>
              <a:rPr lang="uk-UA" sz="1800" dirty="0" err="1"/>
              <a:t>курсу,групи</a:t>
            </a:r>
            <a:r>
              <a:rPr lang="uk-UA" sz="1800" dirty="0"/>
              <a:t> КМ-71 Агафонов Дмитро Сергійович</a:t>
            </a:r>
            <a:endParaRPr lang="ru-UA" sz="1800" dirty="0"/>
          </a:p>
        </p:txBody>
      </p:sp>
      <p:sp>
        <p:nvSpPr>
          <p:cNvPr id="3" name="TextBox 2">
            <a:extLst>
              <a:ext uri="{FF2B5EF4-FFF2-40B4-BE49-F238E27FC236}">
                <a16:creationId xmlns:a16="http://schemas.microsoft.com/office/drawing/2014/main" id="{50A7C290-AA4B-4B09-9B21-995296A4F969}"/>
              </a:ext>
            </a:extLst>
          </p:cNvPr>
          <p:cNvSpPr txBox="1"/>
          <p:nvPr/>
        </p:nvSpPr>
        <p:spPr>
          <a:xfrm>
            <a:off x="6241002" y="5089306"/>
            <a:ext cx="55117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rPr>
              <a:t>Керівник ст. </a:t>
            </a:r>
            <a:r>
              <a:rPr kumimoji="0" lang="uk-UA" sz="1800" b="0" i="0" u="none" strike="noStrike" kern="1200" cap="none" spc="0" normalizeH="0" baseline="0" noProof="0" dirty="0" err="1">
                <a:ln>
                  <a:noFill/>
                </a:ln>
                <a:solidFill>
                  <a:prstClr val="black"/>
                </a:solidFill>
                <a:effectLst/>
                <a:uLnTx/>
                <a:uFillTx/>
                <a:latin typeface="Calibri" panose="020F0502020204030204"/>
                <a:ea typeface="+mn-ea"/>
                <a:cs typeface="+mn-cs"/>
              </a:rPr>
              <a:t>викл</a:t>
            </a:r>
            <a:r>
              <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uk-UA" sz="1800" b="0" i="0" u="none" strike="noStrike" kern="1200" cap="none" spc="0" normalizeH="0" baseline="0" noProof="0" dirty="0" err="1">
                <a:ln>
                  <a:noFill/>
                </a:ln>
                <a:solidFill>
                  <a:prstClr val="black"/>
                </a:solidFill>
                <a:effectLst/>
                <a:uLnTx/>
                <a:uFillTx/>
                <a:latin typeface="Calibri" panose="020F0502020204030204"/>
                <a:ea typeface="+mn-ea"/>
                <a:cs typeface="+mn-cs"/>
              </a:rPr>
              <a:t>Ладогубець</a:t>
            </a:r>
            <a:r>
              <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rPr>
              <a:t> Тетяна Сергіївна</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rPr>
              <a:t>	ст. </a:t>
            </a:r>
            <a:r>
              <a:rPr kumimoji="0" lang="uk-UA" sz="1800" b="0" i="0" u="none" strike="noStrike" kern="1200" cap="none" spc="0" normalizeH="0" baseline="0" noProof="0" dirty="0" err="1">
                <a:ln>
                  <a:noFill/>
                </a:ln>
                <a:solidFill>
                  <a:prstClr val="black"/>
                </a:solidFill>
                <a:effectLst/>
                <a:uLnTx/>
                <a:uFillTx/>
                <a:latin typeface="Calibri" panose="020F0502020204030204"/>
                <a:ea typeface="+mn-ea"/>
                <a:cs typeface="+mn-cs"/>
              </a:rPr>
              <a:t>викл</a:t>
            </a:r>
            <a:r>
              <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uk-UA" sz="1800" b="0" i="0" u="none" strike="noStrike" kern="1200" cap="none" spc="0" normalizeH="0" baseline="0" noProof="0" dirty="0" err="1">
                <a:ln>
                  <a:noFill/>
                </a:ln>
                <a:solidFill>
                  <a:prstClr val="black"/>
                </a:solidFill>
                <a:effectLst/>
                <a:uLnTx/>
                <a:uFillTx/>
                <a:latin typeface="Calibri" panose="020F0502020204030204"/>
                <a:ea typeface="+mn-ea"/>
                <a:cs typeface="+mn-cs"/>
              </a:rPr>
              <a:t>Мальчиков</a:t>
            </a:r>
            <a:r>
              <a:rPr kumimoji="0" lang="uk-UA" sz="1800" b="0" i="0" u="none" strike="noStrike" kern="1200" cap="none" spc="0" normalizeH="0" baseline="0" noProof="0" dirty="0">
                <a:ln>
                  <a:noFill/>
                </a:ln>
                <a:solidFill>
                  <a:prstClr val="black"/>
                </a:solidFill>
                <a:effectLst/>
                <a:uLnTx/>
                <a:uFillTx/>
                <a:latin typeface="Calibri" panose="020F0502020204030204"/>
                <a:ea typeface="+mn-ea"/>
                <a:cs typeface="+mn-cs"/>
              </a:rPr>
              <a:t> Володимир Вікторович</a:t>
            </a:r>
            <a:endParaRPr kumimoji="0" lang="ru-U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369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174E09-3974-4A88-A16B-E19ED1AE8A6E}"/>
              </a:ext>
            </a:extLst>
          </p:cNvPr>
          <p:cNvSpPr>
            <a:spLocks noGrp="1"/>
          </p:cNvSpPr>
          <p:nvPr>
            <p:ph type="title"/>
          </p:nvPr>
        </p:nvSpPr>
        <p:spPr/>
        <p:txBody>
          <a:bodyPr/>
          <a:lstStyle/>
          <a:p>
            <a:r>
              <a:rPr lang="uk-UA" dirty="0"/>
              <a:t>Технічний аналіз</a:t>
            </a:r>
            <a:endParaRPr lang="ru-UA" dirty="0"/>
          </a:p>
        </p:txBody>
      </p:sp>
      <p:sp>
        <p:nvSpPr>
          <p:cNvPr id="6" name="TextBox 5">
            <a:extLst>
              <a:ext uri="{FF2B5EF4-FFF2-40B4-BE49-F238E27FC236}">
                <a16:creationId xmlns:a16="http://schemas.microsoft.com/office/drawing/2014/main" id="{0D123CC7-BF3F-4670-834B-526EE61F6BEE}"/>
              </a:ext>
            </a:extLst>
          </p:cNvPr>
          <p:cNvSpPr txBox="1"/>
          <p:nvPr/>
        </p:nvSpPr>
        <p:spPr>
          <a:xfrm>
            <a:off x="525258" y="1931574"/>
            <a:ext cx="4442536" cy="707886"/>
          </a:xfrm>
          <a:prstGeom prst="rect">
            <a:avLst/>
          </a:prstGeom>
          <a:noFill/>
        </p:spPr>
        <p:txBody>
          <a:bodyPr wrap="square" rtlCol="0">
            <a:spAutoFit/>
          </a:bodyPr>
          <a:lstStyle/>
          <a:p>
            <a:r>
              <a:rPr lang="uk-UA" sz="2000" dirty="0"/>
              <a:t>Індикатори тенденції - </a:t>
            </a:r>
            <a:r>
              <a:rPr lang="uk-UA" sz="2000" dirty="0">
                <a:effectLst/>
                <a:ea typeface="Calibri" panose="020F0502020204030204" pitchFamily="34" charset="0"/>
              </a:rPr>
              <a:t>підтверджують напрямок тренду </a:t>
            </a:r>
            <a:endParaRPr lang="ru-UA" sz="2000" dirty="0"/>
          </a:p>
        </p:txBody>
      </p:sp>
      <p:sp>
        <p:nvSpPr>
          <p:cNvPr id="7" name="TextBox 6">
            <a:extLst>
              <a:ext uri="{FF2B5EF4-FFF2-40B4-BE49-F238E27FC236}">
                <a16:creationId xmlns:a16="http://schemas.microsoft.com/office/drawing/2014/main" id="{EB469A5E-2FFD-49FF-9980-96C7B39EF301}"/>
              </a:ext>
            </a:extLst>
          </p:cNvPr>
          <p:cNvSpPr txBox="1"/>
          <p:nvPr/>
        </p:nvSpPr>
        <p:spPr>
          <a:xfrm>
            <a:off x="6789201" y="1931746"/>
            <a:ext cx="4442535" cy="707886"/>
          </a:xfrm>
          <a:prstGeom prst="rect">
            <a:avLst/>
          </a:prstGeom>
          <a:noFill/>
        </p:spPr>
        <p:txBody>
          <a:bodyPr wrap="square" rtlCol="0">
            <a:spAutoFit/>
          </a:bodyPr>
          <a:lstStyle/>
          <a:p>
            <a:r>
              <a:rPr lang="uk-UA" sz="2000" dirty="0"/>
              <a:t>Осциляторні індикатори - </a:t>
            </a:r>
            <a:r>
              <a:rPr lang="uk-UA" sz="2000" dirty="0">
                <a:effectLst/>
                <a:ea typeface="Calibri" panose="020F0502020204030204" pitchFamily="34" charset="0"/>
              </a:rPr>
              <a:t>дають змогу передбачити зміну напрямку тренду</a:t>
            </a:r>
            <a:endParaRPr lang="ru-UA" sz="2000" dirty="0"/>
          </a:p>
        </p:txBody>
      </p:sp>
      <p:pic>
        <p:nvPicPr>
          <p:cNvPr id="9" name="Рисунок 8">
            <a:extLst>
              <a:ext uri="{FF2B5EF4-FFF2-40B4-BE49-F238E27FC236}">
                <a16:creationId xmlns:a16="http://schemas.microsoft.com/office/drawing/2014/main" id="{B9B66D89-AB98-43D7-BA38-FDEC1EDF32B8}"/>
              </a:ext>
            </a:extLst>
          </p:cNvPr>
          <p:cNvPicPr>
            <a:picLocks noChangeAspect="1"/>
          </p:cNvPicPr>
          <p:nvPr/>
        </p:nvPicPr>
        <p:blipFill>
          <a:blip r:embed="rId2"/>
          <a:stretch>
            <a:fillRect/>
          </a:stretch>
        </p:blipFill>
        <p:spPr>
          <a:xfrm>
            <a:off x="208169" y="2830518"/>
            <a:ext cx="5686434" cy="2778330"/>
          </a:xfrm>
          <a:prstGeom prst="rect">
            <a:avLst/>
          </a:prstGeom>
        </p:spPr>
      </p:pic>
      <p:pic>
        <p:nvPicPr>
          <p:cNvPr id="11" name="Рисунок 10">
            <a:extLst>
              <a:ext uri="{FF2B5EF4-FFF2-40B4-BE49-F238E27FC236}">
                <a16:creationId xmlns:a16="http://schemas.microsoft.com/office/drawing/2014/main" id="{B22B3FA7-35CA-42E4-98CA-B3E9145BBABD}"/>
              </a:ext>
            </a:extLst>
          </p:cNvPr>
          <p:cNvPicPr>
            <a:picLocks noChangeAspect="1"/>
          </p:cNvPicPr>
          <p:nvPr/>
        </p:nvPicPr>
        <p:blipFill>
          <a:blip r:embed="rId3"/>
          <a:stretch>
            <a:fillRect/>
          </a:stretch>
        </p:blipFill>
        <p:spPr>
          <a:xfrm>
            <a:off x="6386055" y="2830518"/>
            <a:ext cx="5597776" cy="2778330"/>
          </a:xfrm>
          <a:prstGeom prst="rect">
            <a:avLst/>
          </a:prstGeom>
        </p:spPr>
      </p:pic>
      <p:sp>
        <p:nvSpPr>
          <p:cNvPr id="12" name="Номер слайда 11">
            <a:extLst>
              <a:ext uri="{FF2B5EF4-FFF2-40B4-BE49-F238E27FC236}">
                <a16:creationId xmlns:a16="http://schemas.microsoft.com/office/drawing/2014/main" id="{E1D88084-8F83-49DA-AF40-D2E06653863D}"/>
              </a:ext>
            </a:extLst>
          </p:cNvPr>
          <p:cNvSpPr>
            <a:spLocks noGrp="1"/>
          </p:cNvSpPr>
          <p:nvPr>
            <p:ph type="sldNum" sz="quarter" idx="12"/>
          </p:nvPr>
        </p:nvSpPr>
        <p:spPr/>
        <p:txBody>
          <a:bodyPr/>
          <a:lstStyle/>
          <a:p>
            <a:fld id="{75181DF3-0B37-4E88-8FA7-F75D1D4464D8}" type="slidenum">
              <a:rPr lang="ru-UA" smtClean="0"/>
              <a:t>10</a:t>
            </a:fld>
            <a:endParaRPr lang="ru-UA"/>
          </a:p>
        </p:txBody>
      </p:sp>
    </p:spTree>
    <p:extLst>
      <p:ext uri="{BB962C8B-B14F-4D97-AF65-F5344CB8AC3E}">
        <p14:creationId xmlns:p14="http://schemas.microsoft.com/office/powerpoint/2010/main" val="3508028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AF8EEF-597F-48C9-BBC4-D027B009963E}"/>
              </a:ext>
            </a:extLst>
          </p:cNvPr>
          <p:cNvSpPr>
            <a:spLocks noGrp="1"/>
          </p:cNvSpPr>
          <p:nvPr>
            <p:ph type="title"/>
          </p:nvPr>
        </p:nvSpPr>
        <p:spPr/>
        <p:txBody>
          <a:bodyPr/>
          <a:lstStyle/>
          <a:p>
            <a:r>
              <a:rPr lang="uk-UA" dirty="0"/>
              <a:t>Перетворення Фур’є</a:t>
            </a:r>
            <a:endParaRPr lang="ru-UA" dirty="0"/>
          </a:p>
        </p:txBody>
      </p:sp>
      <p:pic>
        <p:nvPicPr>
          <p:cNvPr id="2050" name="Picture 2" descr="The faster-than-fast Fourier transform">
            <a:extLst>
              <a:ext uri="{FF2B5EF4-FFF2-40B4-BE49-F238E27FC236}">
                <a16:creationId xmlns:a16="http://schemas.microsoft.com/office/drawing/2014/main" id="{5CBB9BF9-E96C-43A0-954A-B63A55E96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65" y="1460375"/>
            <a:ext cx="3035979" cy="25481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st Fourier Transformation FFT">
            <a:extLst>
              <a:ext uri="{FF2B5EF4-FFF2-40B4-BE49-F238E27FC236}">
                <a16:creationId xmlns:a16="http://schemas.microsoft.com/office/drawing/2014/main" id="{437680FE-E431-4530-B79D-DFD071C55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878" y="1517873"/>
            <a:ext cx="3640241" cy="2548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48D85BD-D3AA-4EE7-8B48-45D3F148A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31"/>
          <a:stretch/>
        </p:blipFill>
        <p:spPr bwMode="auto">
          <a:xfrm>
            <a:off x="2673595" y="4123540"/>
            <a:ext cx="6844809" cy="276898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Группа 3">
            <a:extLst>
              <a:ext uri="{FF2B5EF4-FFF2-40B4-BE49-F238E27FC236}">
                <a16:creationId xmlns:a16="http://schemas.microsoft.com/office/drawing/2014/main" id="{4A883CC8-0D51-4938-A89C-40308F7C0B2A}"/>
              </a:ext>
            </a:extLst>
          </p:cNvPr>
          <p:cNvGrpSpPr/>
          <p:nvPr/>
        </p:nvGrpSpPr>
        <p:grpSpPr>
          <a:xfrm>
            <a:off x="8222245" y="1170651"/>
            <a:ext cx="3640240" cy="2944216"/>
            <a:chOff x="8222245" y="1170651"/>
            <a:chExt cx="3640240" cy="2944216"/>
          </a:xfrm>
        </p:grpSpPr>
        <p:pic>
          <p:nvPicPr>
            <p:cNvPr id="2054" name="Picture 6" descr="Spectral Processing with Matlab Implementation - File Exchange - MATLAB  Central">
              <a:extLst>
                <a:ext uri="{FF2B5EF4-FFF2-40B4-BE49-F238E27FC236}">
                  <a16:creationId xmlns:a16="http://schemas.microsoft.com/office/drawing/2014/main" id="{981D6590-3983-4F72-B88F-1B94C8B2E0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56" r="8317"/>
            <a:stretch/>
          </p:blipFill>
          <p:spPr bwMode="auto">
            <a:xfrm>
              <a:off x="8222245" y="1170651"/>
              <a:ext cx="3640240" cy="2944216"/>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влево 2">
              <a:extLst>
                <a:ext uri="{FF2B5EF4-FFF2-40B4-BE49-F238E27FC236}">
                  <a16:creationId xmlns:a16="http://schemas.microsoft.com/office/drawing/2014/main" id="{BF156ECD-17C6-4C98-AE92-CD199C7BCBAA}"/>
                </a:ext>
              </a:extLst>
            </p:cNvPr>
            <p:cNvSpPr/>
            <p:nvPr/>
          </p:nvSpPr>
          <p:spPr>
            <a:xfrm rot="19481502">
              <a:off x="10227077" y="1551565"/>
              <a:ext cx="355107" cy="124288"/>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8" name="Стрелка: влево 7">
              <a:extLst>
                <a:ext uri="{FF2B5EF4-FFF2-40B4-BE49-F238E27FC236}">
                  <a16:creationId xmlns:a16="http://schemas.microsoft.com/office/drawing/2014/main" id="{92DCD1E2-3254-4988-9735-6F242C4D0472}"/>
                </a:ext>
              </a:extLst>
            </p:cNvPr>
            <p:cNvSpPr/>
            <p:nvPr/>
          </p:nvSpPr>
          <p:spPr>
            <a:xfrm rot="19481502">
              <a:off x="10227076" y="3097760"/>
              <a:ext cx="355107" cy="124288"/>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6" name="Номер слайда 5">
            <a:extLst>
              <a:ext uri="{FF2B5EF4-FFF2-40B4-BE49-F238E27FC236}">
                <a16:creationId xmlns:a16="http://schemas.microsoft.com/office/drawing/2014/main" id="{69B61DFA-9771-4E2A-8C11-33E7C052C245}"/>
              </a:ext>
            </a:extLst>
          </p:cNvPr>
          <p:cNvSpPr>
            <a:spLocks noGrp="1"/>
          </p:cNvSpPr>
          <p:nvPr>
            <p:ph type="sldNum" sz="quarter" idx="12"/>
          </p:nvPr>
        </p:nvSpPr>
        <p:spPr/>
        <p:txBody>
          <a:bodyPr/>
          <a:lstStyle/>
          <a:p>
            <a:fld id="{75181DF3-0B37-4E88-8FA7-F75D1D4464D8}" type="slidenum">
              <a:rPr lang="ru-UA" smtClean="0"/>
              <a:t>11</a:t>
            </a:fld>
            <a:endParaRPr lang="ru-UA"/>
          </a:p>
        </p:txBody>
      </p:sp>
    </p:spTree>
    <p:extLst>
      <p:ext uri="{BB962C8B-B14F-4D97-AF65-F5344CB8AC3E}">
        <p14:creationId xmlns:p14="http://schemas.microsoft.com/office/powerpoint/2010/main" val="88418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18A2D9-9AFA-47AC-93CA-81E489BC3929}"/>
              </a:ext>
            </a:extLst>
          </p:cNvPr>
          <p:cNvSpPr>
            <a:spLocks noGrp="1"/>
          </p:cNvSpPr>
          <p:nvPr>
            <p:ph type="title"/>
          </p:nvPr>
        </p:nvSpPr>
        <p:spPr/>
        <p:txBody>
          <a:bodyPr/>
          <a:lstStyle/>
          <a:p>
            <a:r>
              <a:rPr lang="uk-UA" dirty="0"/>
              <a:t>Класифікація новин за настроєм (</a:t>
            </a:r>
            <a:r>
              <a:rPr lang="en-US" dirty="0" err="1"/>
              <a:t>finBERT</a:t>
            </a:r>
            <a:r>
              <a:rPr lang="en-US" dirty="0"/>
              <a:t>)</a:t>
            </a:r>
            <a:endParaRPr lang="ru-UA" dirty="0"/>
          </a:p>
        </p:txBody>
      </p:sp>
      <p:pic>
        <p:nvPicPr>
          <p:cNvPr id="7170" name="Picture 2" descr="5 Things You Need to Know about Sentiment Analysis and Classification -  KDnuggets">
            <a:extLst>
              <a:ext uri="{FF2B5EF4-FFF2-40B4-BE49-F238E27FC236}">
                <a16:creationId xmlns:a16="http://schemas.microsoft.com/office/drawing/2014/main" id="{C894C0C9-1606-4B91-8BE9-8ED3C9BA8F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 b="15792"/>
          <a:stretch/>
        </p:blipFill>
        <p:spPr bwMode="auto">
          <a:xfrm>
            <a:off x="6229165" y="3887970"/>
            <a:ext cx="4275857" cy="2723694"/>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04D15211-3DFD-4BCC-B139-B382B5C16EE8}"/>
              </a:ext>
            </a:extLst>
          </p:cNvPr>
          <p:cNvPicPr>
            <a:picLocks noChangeAspect="1"/>
          </p:cNvPicPr>
          <p:nvPr/>
        </p:nvPicPr>
        <p:blipFill>
          <a:blip r:embed="rId3"/>
          <a:stretch>
            <a:fillRect/>
          </a:stretch>
        </p:blipFill>
        <p:spPr>
          <a:xfrm>
            <a:off x="1059623" y="1738845"/>
            <a:ext cx="4275856" cy="2149125"/>
          </a:xfrm>
          <a:prstGeom prst="rect">
            <a:avLst/>
          </a:prstGeom>
        </p:spPr>
      </p:pic>
      <p:sp>
        <p:nvSpPr>
          <p:cNvPr id="5" name="TextBox 4">
            <a:extLst>
              <a:ext uri="{FF2B5EF4-FFF2-40B4-BE49-F238E27FC236}">
                <a16:creationId xmlns:a16="http://schemas.microsoft.com/office/drawing/2014/main" id="{66A336A2-4772-41E3-88D7-101F026D7BA8}"/>
              </a:ext>
            </a:extLst>
          </p:cNvPr>
          <p:cNvSpPr txBox="1"/>
          <p:nvPr/>
        </p:nvSpPr>
        <p:spPr>
          <a:xfrm>
            <a:off x="6096000" y="2316231"/>
            <a:ext cx="5547411" cy="923330"/>
          </a:xfrm>
          <a:prstGeom prst="rect">
            <a:avLst/>
          </a:prstGeom>
          <a:noFill/>
        </p:spPr>
        <p:txBody>
          <a:bodyPr wrap="square" rtlCol="0">
            <a:spAutoFit/>
          </a:bodyPr>
          <a:lstStyle/>
          <a:p>
            <a:r>
              <a:rPr lang="en-US" dirty="0" err="1"/>
              <a:t>finBERT</a:t>
            </a:r>
            <a:r>
              <a:rPr lang="en-US" dirty="0"/>
              <a:t> -  financial </a:t>
            </a:r>
            <a:r>
              <a:rPr lang="uk-UA" sz="1800" dirty="0" err="1">
                <a:effectLst/>
                <a:ea typeface="Calibri" panose="020F0502020204030204" pitchFamily="34" charset="0"/>
              </a:rPr>
              <a:t>Bidirectional</a:t>
            </a:r>
            <a:r>
              <a:rPr lang="uk-UA" sz="1800" dirty="0">
                <a:effectLst/>
                <a:ea typeface="Calibri" panose="020F0502020204030204" pitchFamily="34" charset="0"/>
              </a:rPr>
              <a:t> </a:t>
            </a:r>
            <a:r>
              <a:rPr lang="uk-UA" sz="1800" dirty="0" err="1">
                <a:effectLst/>
                <a:ea typeface="Calibri" panose="020F0502020204030204" pitchFamily="34" charset="0"/>
              </a:rPr>
              <a:t>Encoder</a:t>
            </a:r>
            <a:r>
              <a:rPr lang="uk-UA" sz="1800" dirty="0">
                <a:effectLst/>
                <a:ea typeface="Calibri" panose="020F0502020204030204" pitchFamily="34" charset="0"/>
              </a:rPr>
              <a:t> </a:t>
            </a:r>
            <a:r>
              <a:rPr lang="uk-UA" sz="1800" dirty="0" err="1">
                <a:effectLst/>
                <a:ea typeface="Calibri" panose="020F0502020204030204" pitchFamily="34" charset="0"/>
              </a:rPr>
              <a:t>Representations</a:t>
            </a:r>
            <a:r>
              <a:rPr lang="uk-UA" sz="1800" dirty="0">
                <a:effectLst/>
                <a:ea typeface="Calibri" panose="020F0502020204030204" pitchFamily="34" charset="0"/>
              </a:rPr>
              <a:t> </a:t>
            </a:r>
            <a:r>
              <a:rPr lang="uk-UA" sz="1800" dirty="0" err="1">
                <a:effectLst/>
                <a:ea typeface="Calibri" panose="020F0502020204030204" pitchFamily="34" charset="0"/>
              </a:rPr>
              <a:t>from</a:t>
            </a:r>
            <a:r>
              <a:rPr lang="uk-UA" sz="1800" dirty="0">
                <a:effectLst/>
                <a:ea typeface="Calibri" panose="020F0502020204030204" pitchFamily="34" charset="0"/>
              </a:rPr>
              <a:t> </a:t>
            </a:r>
            <a:r>
              <a:rPr lang="uk-UA" sz="1800" dirty="0" err="1">
                <a:effectLst/>
                <a:ea typeface="Calibri" panose="020F0502020204030204" pitchFamily="34" charset="0"/>
              </a:rPr>
              <a:t>Transformers</a:t>
            </a:r>
            <a:r>
              <a:rPr lang="uk-UA" sz="1800" dirty="0">
                <a:effectLst/>
                <a:ea typeface="Calibri" panose="020F0502020204030204" pitchFamily="34" charset="0"/>
              </a:rPr>
              <a:t>, тобто </a:t>
            </a:r>
            <a:r>
              <a:rPr lang="uk-UA" sz="1800" dirty="0" err="1">
                <a:solidFill>
                  <a:srgbClr val="000000"/>
                </a:solidFill>
                <a:effectLst/>
                <a:ea typeface="Calibri" panose="020F0502020204030204" pitchFamily="34" charset="0"/>
              </a:rPr>
              <a:t>двоспрямовані</a:t>
            </a:r>
            <a:r>
              <a:rPr lang="uk-UA" sz="1800" dirty="0">
                <a:solidFill>
                  <a:srgbClr val="000000"/>
                </a:solidFill>
                <a:effectLst/>
                <a:ea typeface="Calibri" panose="020F0502020204030204" pitchFamily="34" charset="0"/>
              </a:rPr>
              <a:t> </a:t>
            </a:r>
            <a:r>
              <a:rPr lang="uk-UA" sz="1800" dirty="0" err="1">
                <a:solidFill>
                  <a:srgbClr val="000000"/>
                </a:solidFill>
                <a:effectLst/>
                <a:ea typeface="Calibri" panose="020F0502020204030204" pitchFamily="34" charset="0"/>
              </a:rPr>
              <a:t>кодувальні</a:t>
            </a:r>
            <a:r>
              <a:rPr lang="uk-UA" sz="1800" dirty="0">
                <a:solidFill>
                  <a:srgbClr val="000000"/>
                </a:solidFill>
                <a:effectLst/>
                <a:ea typeface="Calibri" panose="020F0502020204030204" pitchFamily="34" charset="0"/>
              </a:rPr>
              <a:t> представлення з </a:t>
            </a:r>
            <a:r>
              <a:rPr lang="uk-UA" sz="1800" dirty="0" err="1">
                <a:solidFill>
                  <a:srgbClr val="000000"/>
                </a:solidFill>
                <a:effectLst/>
                <a:ea typeface="Calibri" panose="020F0502020204030204" pitchFamily="34" charset="0"/>
              </a:rPr>
              <a:t>Transformers</a:t>
            </a:r>
            <a:endParaRPr lang="ru-UA" dirty="0"/>
          </a:p>
        </p:txBody>
      </p:sp>
      <p:sp>
        <p:nvSpPr>
          <p:cNvPr id="7" name="TextBox 6">
            <a:extLst>
              <a:ext uri="{FF2B5EF4-FFF2-40B4-BE49-F238E27FC236}">
                <a16:creationId xmlns:a16="http://schemas.microsoft.com/office/drawing/2014/main" id="{949E5C92-64E2-495B-B6C0-BCEECA54C679}"/>
              </a:ext>
            </a:extLst>
          </p:cNvPr>
          <p:cNvSpPr txBox="1"/>
          <p:nvPr/>
        </p:nvSpPr>
        <p:spPr>
          <a:xfrm>
            <a:off x="2209280" y="4649652"/>
            <a:ext cx="3126199" cy="1200329"/>
          </a:xfrm>
          <a:prstGeom prst="rect">
            <a:avLst/>
          </a:prstGeom>
          <a:noFill/>
        </p:spPr>
        <p:txBody>
          <a:bodyPr wrap="square" rtlCol="0">
            <a:spAutoFit/>
          </a:bodyPr>
          <a:lstStyle/>
          <a:p>
            <a:r>
              <a:rPr lang="uk-UA" dirty="0"/>
              <a:t>Класифікація новин на: </a:t>
            </a:r>
          </a:p>
          <a:p>
            <a:r>
              <a:rPr lang="uk-UA" dirty="0"/>
              <a:t>- Нейтральні </a:t>
            </a:r>
          </a:p>
          <a:p>
            <a:r>
              <a:rPr lang="uk-UA" dirty="0"/>
              <a:t>- Негативні </a:t>
            </a:r>
          </a:p>
          <a:p>
            <a:r>
              <a:rPr lang="uk-UA" dirty="0"/>
              <a:t>- Позитивні</a:t>
            </a:r>
          </a:p>
        </p:txBody>
      </p:sp>
      <p:sp>
        <p:nvSpPr>
          <p:cNvPr id="8" name="Номер слайда 7">
            <a:extLst>
              <a:ext uri="{FF2B5EF4-FFF2-40B4-BE49-F238E27FC236}">
                <a16:creationId xmlns:a16="http://schemas.microsoft.com/office/drawing/2014/main" id="{CFA131CA-EC36-4F63-B17C-080656D8B033}"/>
              </a:ext>
            </a:extLst>
          </p:cNvPr>
          <p:cNvSpPr>
            <a:spLocks noGrp="1"/>
          </p:cNvSpPr>
          <p:nvPr>
            <p:ph type="sldNum" sz="quarter" idx="12"/>
          </p:nvPr>
        </p:nvSpPr>
        <p:spPr/>
        <p:txBody>
          <a:bodyPr/>
          <a:lstStyle/>
          <a:p>
            <a:fld id="{75181DF3-0B37-4E88-8FA7-F75D1D4464D8}" type="slidenum">
              <a:rPr lang="ru-UA" smtClean="0"/>
              <a:t>12</a:t>
            </a:fld>
            <a:endParaRPr lang="ru-UA"/>
          </a:p>
        </p:txBody>
      </p:sp>
    </p:spTree>
    <p:extLst>
      <p:ext uri="{BB962C8B-B14F-4D97-AF65-F5344CB8AC3E}">
        <p14:creationId xmlns:p14="http://schemas.microsoft.com/office/powerpoint/2010/main" val="117295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27EB01-999C-4B37-99F9-BC2E4065F9A2}"/>
              </a:ext>
            </a:extLst>
          </p:cNvPr>
          <p:cNvSpPr>
            <a:spLocks noGrp="1"/>
          </p:cNvSpPr>
          <p:nvPr>
            <p:ph type="title"/>
          </p:nvPr>
        </p:nvSpPr>
        <p:spPr/>
        <p:txBody>
          <a:bodyPr/>
          <a:lstStyle/>
          <a:p>
            <a:r>
              <a:rPr lang="uk-UA" dirty="0"/>
              <a:t>Результат класифікації</a:t>
            </a:r>
            <a:endParaRPr lang="ru-UA" dirty="0"/>
          </a:p>
        </p:txBody>
      </p:sp>
      <p:pic>
        <p:nvPicPr>
          <p:cNvPr id="4" name="Рисунок 3">
            <a:extLst>
              <a:ext uri="{FF2B5EF4-FFF2-40B4-BE49-F238E27FC236}">
                <a16:creationId xmlns:a16="http://schemas.microsoft.com/office/drawing/2014/main" id="{8975417F-3244-4B13-9E72-1AAA71DDC22D}"/>
              </a:ext>
            </a:extLst>
          </p:cNvPr>
          <p:cNvPicPr/>
          <p:nvPr/>
        </p:nvPicPr>
        <p:blipFill>
          <a:blip r:embed="rId2"/>
          <a:stretch>
            <a:fillRect/>
          </a:stretch>
        </p:blipFill>
        <p:spPr>
          <a:xfrm>
            <a:off x="6441164" y="2108834"/>
            <a:ext cx="5270374" cy="3361150"/>
          </a:xfrm>
          <a:prstGeom prst="rect">
            <a:avLst/>
          </a:prstGeom>
        </p:spPr>
      </p:pic>
      <p:pic>
        <p:nvPicPr>
          <p:cNvPr id="5" name="Рисунок 4">
            <a:extLst>
              <a:ext uri="{FF2B5EF4-FFF2-40B4-BE49-F238E27FC236}">
                <a16:creationId xmlns:a16="http://schemas.microsoft.com/office/drawing/2014/main" id="{5433797F-C45B-4BAA-A4F3-C843FDA316AF}"/>
              </a:ext>
            </a:extLst>
          </p:cNvPr>
          <p:cNvPicPr/>
          <p:nvPr/>
        </p:nvPicPr>
        <p:blipFill>
          <a:blip r:embed="rId3"/>
          <a:stretch>
            <a:fillRect/>
          </a:stretch>
        </p:blipFill>
        <p:spPr>
          <a:xfrm>
            <a:off x="838200" y="2010597"/>
            <a:ext cx="4912638" cy="3557624"/>
          </a:xfrm>
          <a:prstGeom prst="rect">
            <a:avLst/>
          </a:prstGeom>
        </p:spPr>
      </p:pic>
      <p:sp>
        <p:nvSpPr>
          <p:cNvPr id="8" name="TextBox 7">
            <a:extLst>
              <a:ext uri="{FF2B5EF4-FFF2-40B4-BE49-F238E27FC236}">
                <a16:creationId xmlns:a16="http://schemas.microsoft.com/office/drawing/2014/main" id="{D6254A44-6F13-4C20-9A64-AEEA856CFB85}"/>
              </a:ext>
            </a:extLst>
          </p:cNvPr>
          <p:cNvSpPr txBox="1"/>
          <p:nvPr/>
        </p:nvSpPr>
        <p:spPr>
          <a:xfrm>
            <a:off x="1181633" y="5712029"/>
            <a:ext cx="4225771" cy="369332"/>
          </a:xfrm>
          <a:prstGeom prst="rect">
            <a:avLst/>
          </a:prstGeom>
          <a:noFill/>
        </p:spPr>
        <p:txBody>
          <a:bodyPr wrap="square" rtlCol="0">
            <a:spAutoFit/>
          </a:bodyPr>
          <a:lstStyle/>
          <a:p>
            <a:r>
              <a:rPr lang="uk-UA" dirty="0"/>
              <a:t>Таблиця з класифікованими новинами</a:t>
            </a:r>
            <a:endParaRPr lang="ru-UA" dirty="0"/>
          </a:p>
        </p:txBody>
      </p:sp>
      <p:sp>
        <p:nvSpPr>
          <p:cNvPr id="9" name="TextBox 8">
            <a:extLst>
              <a:ext uri="{FF2B5EF4-FFF2-40B4-BE49-F238E27FC236}">
                <a16:creationId xmlns:a16="http://schemas.microsoft.com/office/drawing/2014/main" id="{EC351AA2-194E-431C-9E36-8B2909306DF4}"/>
              </a:ext>
            </a:extLst>
          </p:cNvPr>
          <p:cNvSpPr txBox="1"/>
          <p:nvPr/>
        </p:nvSpPr>
        <p:spPr>
          <a:xfrm>
            <a:off x="7670307" y="5703464"/>
            <a:ext cx="3506680" cy="369332"/>
          </a:xfrm>
          <a:prstGeom prst="rect">
            <a:avLst/>
          </a:prstGeom>
          <a:noFill/>
        </p:spPr>
        <p:txBody>
          <a:bodyPr wrap="square" rtlCol="0">
            <a:spAutoFit/>
          </a:bodyPr>
          <a:lstStyle/>
          <a:p>
            <a:r>
              <a:rPr lang="uk-UA" dirty="0"/>
              <a:t>Кількість значень кожного класу</a:t>
            </a:r>
            <a:endParaRPr lang="ru-UA" dirty="0"/>
          </a:p>
        </p:txBody>
      </p:sp>
      <p:sp>
        <p:nvSpPr>
          <p:cNvPr id="10" name="Номер слайда 9">
            <a:extLst>
              <a:ext uri="{FF2B5EF4-FFF2-40B4-BE49-F238E27FC236}">
                <a16:creationId xmlns:a16="http://schemas.microsoft.com/office/drawing/2014/main" id="{2B9BC0EF-71E2-4F58-97D9-4460D549C232}"/>
              </a:ext>
            </a:extLst>
          </p:cNvPr>
          <p:cNvSpPr>
            <a:spLocks noGrp="1"/>
          </p:cNvSpPr>
          <p:nvPr>
            <p:ph type="sldNum" sz="quarter" idx="12"/>
          </p:nvPr>
        </p:nvSpPr>
        <p:spPr/>
        <p:txBody>
          <a:bodyPr/>
          <a:lstStyle/>
          <a:p>
            <a:fld id="{75181DF3-0B37-4E88-8FA7-F75D1D4464D8}" type="slidenum">
              <a:rPr lang="ru-UA" smtClean="0"/>
              <a:t>13</a:t>
            </a:fld>
            <a:endParaRPr lang="ru-UA"/>
          </a:p>
        </p:txBody>
      </p:sp>
    </p:spTree>
    <p:extLst>
      <p:ext uri="{BB962C8B-B14F-4D97-AF65-F5344CB8AC3E}">
        <p14:creationId xmlns:p14="http://schemas.microsoft.com/office/powerpoint/2010/main" val="1967993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4966DF-A48E-4CEA-B35E-A53D6159437E}"/>
              </a:ext>
            </a:extLst>
          </p:cNvPr>
          <p:cNvSpPr>
            <a:spLocks noGrp="1"/>
          </p:cNvSpPr>
          <p:nvPr>
            <p:ph type="title"/>
          </p:nvPr>
        </p:nvSpPr>
        <p:spPr/>
        <p:txBody>
          <a:bodyPr/>
          <a:lstStyle/>
          <a:p>
            <a:r>
              <a:rPr lang="uk-UA" dirty="0"/>
              <a:t>Пониження розмірності</a:t>
            </a:r>
            <a:r>
              <a:rPr lang="en-US" dirty="0"/>
              <a:t> (PCA)</a:t>
            </a:r>
            <a:endParaRPr lang="ru-UA" dirty="0"/>
          </a:p>
        </p:txBody>
      </p:sp>
      <p:sp>
        <p:nvSpPr>
          <p:cNvPr id="4" name="TextBox 3">
            <a:extLst>
              <a:ext uri="{FF2B5EF4-FFF2-40B4-BE49-F238E27FC236}">
                <a16:creationId xmlns:a16="http://schemas.microsoft.com/office/drawing/2014/main" id="{D773344A-1987-455B-9DE8-CFBAD5E32150}"/>
              </a:ext>
            </a:extLst>
          </p:cNvPr>
          <p:cNvSpPr txBox="1"/>
          <p:nvPr/>
        </p:nvSpPr>
        <p:spPr>
          <a:xfrm>
            <a:off x="838200" y="2170590"/>
            <a:ext cx="6094520" cy="3416320"/>
          </a:xfrm>
          <a:prstGeom prst="rect">
            <a:avLst/>
          </a:prstGeom>
          <a:noFill/>
        </p:spPr>
        <p:txBody>
          <a:bodyPr wrap="square">
            <a:spAutoFit/>
          </a:bodyPr>
          <a:lstStyle/>
          <a:p>
            <a:r>
              <a:rPr lang="uk-UA" dirty="0"/>
              <a:t>Переваги </a:t>
            </a:r>
            <a:r>
              <a:rPr lang="en-US" dirty="0"/>
              <a:t>PCA:</a:t>
            </a:r>
            <a:endParaRPr lang="uk-UA" dirty="0"/>
          </a:p>
          <a:p>
            <a:endParaRPr lang="en-US" dirty="0"/>
          </a:p>
          <a:p>
            <a:pPr marL="285750" indent="-285750">
              <a:buFont typeface="Arial" panose="020B0604020202020204" pitchFamily="34" charset="0"/>
              <a:buChar char="•"/>
            </a:pPr>
            <a:r>
              <a:rPr lang="uk-UA" dirty="0"/>
              <a:t>Видаляє </a:t>
            </a:r>
            <a:r>
              <a:rPr lang="uk-UA" dirty="0" err="1"/>
              <a:t>корельовані</a:t>
            </a:r>
            <a:r>
              <a:rPr lang="uk-UA" dirty="0"/>
              <a:t> ознаки</a:t>
            </a:r>
          </a:p>
          <a:p>
            <a:pPr marL="285750" indent="-285750">
              <a:buFont typeface="Arial" panose="020B0604020202020204" pitchFamily="34" charset="0"/>
              <a:buChar char="•"/>
            </a:pPr>
            <a:r>
              <a:rPr lang="uk-UA" dirty="0"/>
              <a:t>Підвищує продуктивність алгоритму</a:t>
            </a:r>
          </a:p>
          <a:p>
            <a:pPr marL="285750" indent="-285750">
              <a:buFont typeface="Arial" panose="020B0604020202020204" pitchFamily="34" charset="0"/>
              <a:buChar char="•"/>
            </a:pPr>
            <a:r>
              <a:rPr lang="uk-UA" dirty="0"/>
              <a:t>Зменшує перенавчання</a:t>
            </a:r>
          </a:p>
          <a:p>
            <a:endParaRPr lang="uk-UA" dirty="0"/>
          </a:p>
          <a:p>
            <a:r>
              <a:rPr lang="uk-UA" dirty="0"/>
              <a:t>Недоліки </a:t>
            </a:r>
            <a:r>
              <a:rPr lang="en-US" dirty="0"/>
              <a:t>PCA:</a:t>
            </a:r>
            <a:endParaRPr lang="uk-UA" dirty="0"/>
          </a:p>
          <a:p>
            <a:endParaRPr lang="en-US" dirty="0"/>
          </a:p>
          <a:p>
            <a:pPr marL="285750" indent="-285750">
              <a:buFont typeface="Arial" panose="020B0604020202020204" pitchFamily="34" charset="0"/>
              <a:buChar char="•"/>
            </a:pPr>
            <a:r>
              <a:rPr lang="uk-UA" dirty="0"/>
              <a:t>Незалежні змінні стають менш інтерпретованими</a:t>
            </a:r>
          </a:p>
          <a:p>
            <a:pPr marL="285750" indent="-285750">
              <a:buFont typeface="Arial" panose="020B0604020202020204" pitchFamily="34" charset="0"/>
              <a:buChar char="•"/>
            </a:pPr>
            <a:r>
              <a:rPr lang="uk-UA" dirty="0"/>
              <a:t>Перед застосуванням РСА необхідно виконати стандартизацію</a:t>
            </a:r>
          </a:p>
          <a:p>
            <a:pPr marL="285750" indent="-285750">
              <a:buFont typeface="Arial" panose="020B0604020202020204" pitchFamily="34" charset="0"/>
              <a:buChar char="•"/>
            </a:pPr>
            <a:r>
              <a:rPr lang="uk-UA" dirty="0"/>
              <a:t>Втрата деякої частини інформації</a:t>
            </a:r>
            <a:endParaRPr lang="ru-UA" dirty="0"/>
          </a:p>
        </p:txBody>
      </p:sp>
      <p:pic>
        <p:nvPicPr>
          <p:cNvPr id="8194" name="Picture 2" descr="Understanding Principal Component Analysis | by Trist&amp;#39;n Joseph | Towards  Data Science">
            <a:extLst>
              <a:ext uri="{FF2B5EF4-FFF2-40B4-BE49-F238E27FC236}">
                <a16:creationId xmlns:a16="http://schemas.microsoft.com/office/drawing/2014/main" id="{17EC97D3-F961-4A24-B85D-CAC241DDA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879" y="2129466"/>
            <a:ext cx="5285914" cy="3498567"/>
          </a:xfrm>
          <a:prstGeom prst="rect">
            <a:avLst/>
          </a:prstGeom>
          <a:noFill/>
          <a:extLst>
            <a:ext uri="{909E8E84-426E-40DD-AFC4-6F175D3DCCD1}">
              <a14:hiddenFill xmlns:a14="http://schemas.microsoft.com/office/drawing/2010/main">
                <a:solidFill>
                  <a:srgbClr val="FFFFFF"/>
                </a:solidFill>
              </a14:hiddenFill>
            </a:ext>
          </a:extLst>
        </p:spPr>
      </p:pic>
      <p:sp>
        <p:nvSpPr>
          <p:cNvPr id="7" name="Номер слайда 6">
            <a:extLst>
              <a:ext uri="{FF2B5EF4-FFF2-40B4-BE49-F238E27FC236}">
                <a16:creationId xmlns:a16="http://schemas.microsoft.com/office/drawing/2014/main" id="{6FDA2490-8EE9-48B1-A414-AB5E6563EAB1}"/>
              </a:ext>
            </a:extLst>
          </p:cNvPr>
          <p:cNvSpPr>
            <a:spLocks noGrp="1"/>
          </p:cNvSpPr>
          <p:nvPr>
            <p:ph type="sldNum" sz="quarter" idx="12"/>
          </p:nvPr>
        </p:nvSpPr>
        <p:spPr/>
        <p:txBody>
          <a:bodyPr/>
          <a:lstStyle/>
          <a:p>
            <a:fld id="{75181DF3-0B37-4E88-8FA7-F75D1D4464D8}" type="slidenum">
              <a:rPr lang="ru-UA" smtClean="0"/>
              <a:t>14</a:t>
            </a:fld>
            <a:endParaRPr lang="ru-UA"/>
          </a:p>
        </p:txBody>
      </p:sp>
    </p:spTree>
    <p:extLst>
      <p:ext uri="{BB962C8B-B14F-4D97-AF65-F5344CB8AC3E}">
        <p14:creationId xmlns:p14="http://schemas.microsoft.com/office/powerpoint/2010/main" val="197741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11C15-FE06-434B-AB1C-1D907E8216A5}"/>
              </a:ext>
            </a:extLst>
          </p:cNvPr>
          <p:cNvSpPr>
            <a:spLocks noGrp="1"/>
          </p:cNvSpPr>
          <p:nvPr>
            <p:ph type="title"/>
          </p:nvPr>
        </p:nvSpPr>
        <p:spPr/>
        <p:txBody>
          <a:bodyPr/>
          <a:lstStyle/>
          <a:p>
            <a:r>
              <a:rPr lang="uk-UA" dirty="0"/>
              <a:t>Модель</a:t>
            </a:r>
            <a:r>
              <a:rPr lang="en-US" dirty="0"/>
              <a:t> </a:t>
            </a:r>
            <a:r>
              <a:rPr lang="uk-UA" dirty="0"/>
              <a:t>прогнозування (</a:t>
            </a:r>
            <a:r>
              <a:rPr lang="en-US" dirty="0"/>
              <a:t>LSTM)</a:t>
            </a:r>
            <a:endParaRPr lang="ru-UA" dirty="0"/>
          </a:p>
        </p:txBody>
      </p:sp>
      <p:pic>
        <p:nvPicPr>
          <p:cNvPr id="3" name="Picture 2">
            <a:extLst>
              <a:ext uri="{FF2B5EF4-FFF2-40B4-BE49-F238E27FC236}">
                <a16:creationId xmlns:a16="http://schemas.microsoft.com/office/drawing/2014/main" id="{53870F87-C497-4F4F-B718-22047A9530E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826" y="1826355"/>
            <a:ext cx="4484852" cy="1403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C76A10-1B47-409E-AB99-D89E888B3CE7}"/>
              </a:ext>
            </a:extLst>
          </p:cNvPr>
          <p:cNvSpPr txBox="1"/>
          <p:nvPr/>
        </p:nvSpPr>
        <p:spPr>
          <a:xfrm>
            <a:off x="7032991" y="3219782"/>
            <a:ext cx="5012195" cy="646331"/>
          </a:xfrm>
          <a:prstGeom prst="rect">
            <a:avLst/>
          </a:prstGeom>
          <a:noFill/>
        </p:spPr>
        <p:txBody>
          <a:bodyPr wrap="square">
            <a:spAutoFit/>
          </a:bodyPr>
          <a:lstStyle/>
          <a:p>
            <a:r>
              <a:rPr lang="en-US" sz="1800" dirty="0"/>
              <a:t>Many-to-many</a:t>
            </a:r>
            <a:r>
              <a:rPr lang="uk-UA" sz="1800" dirty="0"/>
              <a:t> дозволяє подавати послідовності на вхід і отримувати на виході</a:t>
            </a:r>
            <a:endParaRPr lang="ru-UA" dirty="0"/>
          </a:p>
        </p:txBody>
      </p:sp>
      <p:pic>
        <p:nvPicPr>
          <p:cNvPr id="6" name="Picture 2">
            <a:extLst>
              <a:ext uri="{FF2B5EF4-FFF2-40B4-BE49-F238E27FC236}">
                <a16:creationId xmlns:a16="http://schemas.microsoft.com/office/drawing/2014/main" id="{46E853C2-F965-4DF8-9865-4FA382028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17" y="1690688"/>
            <a:ext cx="5109983" cy="1918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47DA0B-E4B2-4D23-A634-DE63370AF193}"/>
              </a:ext>
            </a:extLst>
          </p:cNvPr>
          <p:cNvSpPr txBox="1"/>
          <p:nvPr/>
        </p:nvSpPr>
        <p:spPr>
          <a:xfrm>
            <a:off x="986017" y="3609593"/>
            <a:ext cx="5416996" cy="369332"/>
          </a:xfrm>
          <a:prstGeom prst="rect">
            <a:avLst/>
          </a:prstGeom>
          <a:noFill/>
        </p:spPr>
        <p:txBody>
          <a:bodyPr wrap="square" rtlCol="0">
            <a:spAutoFit/>
          </a:bodyPr>
          <a:lstStyle/>
          <a:p>
            <a:pPr algn="ctr"/>
            <a:r>
              <a:rPr lang="uk-UA" dirty="0"/>
              <a:t>Модуль </a:t>
            </a:r>
            <a:r>
              <a:rPr lang="en-US" dirty="0"/>
              <a:t>LSTM</a:t>
            </a:r>
            <a:endParaRPr lang="uk-UA" dirty="0"/>
          </a:p>
        </p:txBody>
      </p:sp>
      <p:pic>
        <p:nvPicPr>
          <p:cNvPr id="8" name="Picture 4">
            <a:extLst>
              <a:ext uri="{FF2B5EF4-FFF2-40B4-BE49-F238E27FC236}">
                <a16:creationId xmlns:a16="http://schemas.microsoft.com/office/drawing/2014/main" id="{754AA297-72AB-409F-9A1B-1E3A56C28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907" y="4181383"/>
            <a:ext cx="6886182" cy="212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27EB36-9879-474D-8043-E38ADF2FAC0A}"/>
              </a:ext>
            </a:extLst>
          </p:cNvPr>
          <p:cNvSpPr txBox="1"/>
          <p:nvPr/>
        </p:nvSpPr>
        <p:spPr>
          <a:xfrm>
            <a:off x="5345027" y="6308209"/>
            <a:ext cx="1501943" cy="369332"/>
          </a:xfrm>
          <a:prstGeom prst="rect">
            <a:avLst/>
          </a:prstGeom>
          <a:noFill/>
        </p:spPr>
        <p:txBody>
          <a:bodyPr wrap="square" rtlCol="0">
            <a:spAutoFit/>
          </a:bodyPr>
          <a:lstStyle/>
          <a:p>
            <a:r>
              <a:rPr lang="uk-UA" dirty="0"/>
              <a:t>Стан </a:t>
            </a:r>
            <a:r>
              <a:rPr lang="uk-UA" dirty="0" err="1"/>
              <a:t>ячейки</a:t>
            </a:r>
            <a:endParaRPr lang="ru-UA" dirty="0"/>
          </a:p>
        </p:txBody>
      </p:sp>
      <p:sp>
        <p:nvSpPr>
          <p:cNvPr id="10" name="Номер слайда 9">
            <a:extLst>
              <a:ext uri="{FF2B5EF4-FFF2-40B4-BE49-F238E27FC236}">
                <a16:creationId xmlns:a16="http://schemas.microsoft.com/office/drawing/2014/main" id="{CA61DF14-E06C-40C9-887C-AF02E1686107}"/>
              </a:ext>
            </a:extLst>
          </p:cNvPr>
          <p:cNvSpPr>
            <a:spLocks noGrp="1"/>
          </p:cNvSpPr>
          <p:nvPr>
            <p:ph type="sldNum" sz="quarter" idx="12"/>
          </p:nvPr>
        </p:nvSpPr>
        <p:spPr/>
        <p:txBody>
          <a:bodyPr/>
          <a:lstStyle/>
          <a:p>
            <a:fld id="{75181DF3-0B37-4E88-8FA7-F75D1D4464D8}" type="slidenum">
              <a:rPr lang="ru-UA" smtClean="0"/>
              <a:t>15</a:t>
            </a:fld>
            <a:endParaRPr lang="ru-UA"/>
          </a:p>
        </p:txBody>
      </p:sp>
    </p:spTree>
    <p:extLst>
      <p:ext uri="{BB962C8B-B14F-4D97-AF65-F5344CB8AC3E}">
        <p14:creationId xmlns:p14="http://schemas.microsoft.com/office/powerpoint/2010/main" val="4204807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E92421-B632-4BBD-8682-078599675D5F}"/>
              </a:ext>
            </a:extLst>
          </p:cNvPr>
          <p:cNvSpPr>
            <a:spLocks noGrp="1"/>
          </p:cNvSpPr>
          <p:nvPr>
            <p:ph type="title"/>
          </p:nvPr>
        </p:nvSpPr>
        <p:spPr/>
        <p:txBody>
          <a:bodyPr/>
          <a:lstStyle/>
          <a:p>
            <a:r>
              <a:rPr lang="uk-UA" dirty="0"/>
              <a:t>Етапи виконання роботи</a:t>
            </a:r>
            <a:endParaRPr lang="ru-UA" dirty="0"/>
          </a:p>
        </p:txBody>
      </p:sp>
      <p:pic>
        <p:nvPicPr>
          <p:cNvPr id="3" name="Picture 2" descr="Stock heat-map using d3. Heat maps are a popular way of… | by Anil Nair |  Medium">
            <a:extLst>
              <a:ext uri="{FF2B5EF4-FFF2-40B4-BE49-F238E27FC236}">
                <a16:creationId xmlns:a16="http://schemas.microsoft.com/office/drawing/2014/main" id="{38584050-4A94-40C6-A557-962FF039C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40" r="15095" b="2061"/>
          <a:stretch/>
        </p:blipFill>
        <p:spPr bwMode="auto">
          <a:xfrm>
            <a:off x="838200" y="1606858"/>
            <a:ext cx="1691936" cy="1447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7B489B-097D-4A74-AB02-94D29A41CA35}"/>
              </a:ext>
            </a:extLst>
          </p:cNvPr>
          <p:cNvSpPr txBox="1"/>
          <p:nvPr/>
        </p:nvSpPr>
        <p:spPr>
          <a:xfrm>
            <a:off x="670810" y="3104069"/>
            <a:ext cx="1993777" cy="276999"/>
          </a:xfrm>
          <a:prstGeom prst="rect">
            <a:avLst/>
          </a:prstGeom>
          <a:noFill/>
        </p:spPr>
        <p:txBody>
          <a:bodyPr wrap="square" rtlCol="0">
            <a:spAutoFit/>
          </a:bodyPr>
          <a:lstStyle/>
          <a:p>
            <a:r>
              <a:rPr lang="uk-UA" sz="1200" dirty="0"/>
              <a:t>Збір </a:t>
            </a:r>
            <a:r>
              <a:rPr lang="uk-UA" sz="1200" dirty="0" err="1"/>
              <a:t>корельованих</a:t>
            </a:r>
            <a:r>
              <a:rPr lang="uk-UA" sz="1200" dirty="0"/>
              <a:t> активів</a:t>
            </a:r>
            <a:endParaRPr lang="ru-UA" sz="1200" dirty="0"/>
          </a:p>
        </p:txBody>
      </p:sp>
      <p:pic>
        <p:nvPicPr>
          <p:cNvPr id="5" name="Picture 4" descr="Google Trends: На карантине украинцы стали чаще искать рецепты  санитайзеров, домашнего хлеба, а также развлекательный, игровой и  образовательный контент - ITC.ua">
            <a:extLst>
              <a:ext uri="{FF2B5EF4-FFF2-40B4-BE49-F238E27FC236}">
                <a16:creationId xmlns:a16="http://schemas.microsoft.com/office/drawing/2014/main" id="{0127E7EA-290F-449B-9614-13C611A1C0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07" t="9389" r="8835" b="5791"/>
          <a:stretch/>
        </p:blipFill>
        <p:spPr bwMode="auto">
          <a:xfrm>
            <a:off x="3606884" y="1606858"/>
            <a:ext cx="1968298" cy="1447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070169-5FCA-4A99-A4C4-C58C0C1C9E99}"/>
              </a:ext>
            </a:extLst>
          </p:cNvPr>
          <p:cNvSpPr txBox="1"/>
          <p:nvPr/>
        </p:nvSpPr>
        <p:spPr>
          <a:xfrm>
            <a:off x="3839969" y="3104067"/>
            <a:ext cx="1571347" cy="461665"/>
          </a:xfrm>
          <a:prstGeom prst="rect">
            <a:avLst/>
          </a:prstGeom>
          <a:noFill/>
        </p:spPr>
        <p:txBody>
          <a:bodyPr wrap="square" rtlCol="0">
            <a:spAutoFit/>
          </a:bodyPr>
          <a:lstStyle/>
          <a:p>
            <a:pPr algn="ctr"/>
            <a:r>
              <a:rPr lang="uk-UA" sz="1200" dirty="0"/>
              <a:t>Отримання кількості щоденних </a:t>
            </a:r>
            <a:r>
              <a:rPr lang="uk-UA" sz="1200" dirty="0" err="1"/>
              <a:t>запросів</a:t>
            </a:r>
            <a:endParaRPr lang="ru-UA" sz="1200" dirty="0"/>
          </a:p>
        </p:txBody>
      </p:sp>
      <p:pic>
        <p:nvPicPr>
          <p:cNvPr id="7" name="Picture 8" descr="How do technical indicators on stock market actually work? / Habr">
            <a:extLst>
              <a:ext uri="{FF2B5EF4-FFF2-40B4-BE49-F238E27FC236}">
                <a16:creationId xmlns:a16="http://schemas.microsoft.com/office/drawing/2014/main" id="{8CE13D39-214E-4A30-9549-D8F0C54778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80" t="316" r="50522" b="60090"/>
          <a:stretch/>
        </p:blipFill>
        <p:spPr bwMode="auto">
          <a:xfrm>
            <a:off x="6528172" y="1613908"/>
            <a:ext cx="1899820" cy="14470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AA35C1-FFDF-42A3-BB17-D387DCF0BD49}"/>
              </a:ext>
            </a:extLst>
          </p:cNvPr>
          <p:cNvSpPr txBox="1"/>
          <p:nvPr/>
        </p:nvSpPr>
        <p:spPr>
          <a:xfrm>
            <a:off x="6490853" y="3138698"/>
            <a:ext cx="1899820" cy="461665"/>
          </a:xfrm>
          <a:prstGeom prst="rect">
            <a:avLst/>
          </a:prstGeom>
          <a:noFill/>
        </p:spPr>
        <p:txBody>
          <a:bodyPr wrap="square" rtlCol="0">
            <a:spAutoFit/>
          </a:bodyPr>
          <a:lstStyle/>
          <a:p>
            <a:pPr algn="ctr"/>
            <a:r>
              <a:rPr lang="uk-UA" sz="1200" dirty="0"/>
              <a:t>Створення технічних </a:t>
            </a:r>
            <a:endParaRPr lang="en-US" sz="1200" dirty="0"/>
          </a:p>
          <a:p>
            <a:pPr algn="ctr"/>
            <a:r>
              <a:rPr lang="uk-UA" sz="1200" dirty="0"/>
              <a:t>індикаторів</a:t>
            </a:r>
            <a:endParaRPr lang="ru-UA" sz="1200" dirty="0"/>
          </a:p>
        </p:txBody>
      </p:sp>
      <p:pic>
        <p:nvPicPr>
          <p:cNvPr id="9" name="Picture 10" descr="Four Sentiment Analysis Accuracy Challenges in NLP | Toptal">
            <a:extLst>
              <a:ext uri="{FF2B5EF4-FFF2-40B4-BE49-F238E27FC236}">
                <a16:creationId xmlns:a16="http://schemas.microsoft.com/office/drawing/2014/main" id="{85B50E94-CF0C-425C-87BD-51602BA680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15" r="19801" b="5739"/>
          <a:stretch/>
        </p:blipFill>
        <p:spPr bwMode="auto">
          <a:xfrm>
            <a:off x="9453980" y="1589415"/>
            <a:ext cx="1899820" cy="1481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42B259-93CF-4D66-BFF9-F31CDF649965}"/>
              </a:ext>
            </a:extLst>
          </p:cNvPr>
          <p:cNvSpPr txBox="1"/>
          <p:nvPr/>
        </p:nvSpPr>
        <p:spPr>
          <a:xfrm>
            <a:off x="9470210" y="3104067"/>
            <a:ext cx="1997476" cy="461665"/>
          </a:xfrm>
          <a:prstGeom prst="rect">
            <a:avLst/>
          </a:prstGeom>
          <a:noFill/>
        </p:spPr>
        <p:txBody>
          <a:bodyPr wrap="square" rtlCol="0">
            <a:spAutoFit/>
          </a:bodyPr>
          <a:lstStyle/>
          <a:p>
            <a:pPr algn="ctr"/>
            <a:r>
              <a:rPr lang="uk-UA" sz="1200" dirty="0" err="1"/>
              <a:t>Парсинг</a:t>
            </a:r>
            <a:r>
              <a:rPr lang="uk-UA" sz="1200" dirty="0"/>
              <a:t> новин та </a:t>
            </a:r>
            <a:r>
              <a:rPr lang="en-US" sz="1200" dirty="0"/>
              <a:t>NLP </a:t>
            </a:r>
            <a:r>
              <a:rPr lang="uk-UA" sz="1200" dirty="0"/>
              <a:t>класифікація</a:t>
            </a:r>
            <a:endParaRPr lang="ru-UA" sz="1200" dirty="0"/>
          </a:p>
        </p:txBody>
      </p:sp>
      <p:pic>
        <p:nvPicPr>
          <p:cNvPr id="11" name="Picture 12" descr="FFT">
            <a:extLst>
              <a:ext uri="{FF2B5EF4-FFF2-40B4-BE49-F238E27FC236}">
                <a16:creationId xmlns:a16="http://schemas.microsoft.com/office/drawing/2014/main" id="{49537510-0D2B-466D-A49F-6F43D50F87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277722"/>
            <a:ext cx="1893662" cy="13255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75C0E2C-8BD8-4A8A-A175-F8E93DD6814F}"/>
              </a:ext>
            </a:extLst>
          </p:cNvPr>
          <p:cNvSpPr txBox="1"/>
          <p:nvPr/>
        </p:nvSpPr>
        <p:spPr>
          <a:xfrm>
            <a:off x="779755" y="5832141"/>
            <a:ext cx="1775534" cy="276999"/>
          </a:xfrm>
          <a:prstGeom prst="rect">
            <a:avLst/>
          </a:prstGeom>
          <a:noFill/>
        </p:spPr>
        <p:txBody>
          <a:bodyPr wrap="square" rtlCol="0">
            <a:spAutoFit/>
          </a:bodyPr>
          <a:lstStyle/>
          <a:p>
            <a:pPr algn="ctr"/>
            <a:r>
              <a:rPr lang="uk-UA" sz="1200" dirty="0"/>
              <a:t>Перетворення Фур’є</a:t>
            </a:r>
            <a:endParaRPr lang="ru-UA" sz="1200" dirty="0"/>
          </a:p>
        </p:txBody>
      </p:sp>
      <p:pic>
        <p:nvPicPr>
          <p:cNvPr id="13" name="Picture 14" descr="Статистические методы анализа данных. Типы данных.">
            <a:extLst>
              <a:ext uri="{FF2B5EF4-FFF2-40B4-BE49-F238E27FC236}">
                <a16:creationId xmlns:a16="http://schemas.microsoft.com/office/drawing/2014/main" id="{33F5284B-72D6-4FB0-809B-2D6ED81B19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9468" y="4228914"/>
            <a:ext cx="1780353" cy="13944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B99BC8-FA08-4360-9AF7-8AA59B288B0C}"/>
              </a:ext>
            </a:extLst>
          </p:cNvPr>
          <p:cNvSpPr txBox="1"/>
          <p:nvPr/>
        </p:nvSpPr>
        <p:spPr>
          <a:xfrm>
            <a:off x="3376371" y="5739807"/>
            <a:ext cx="2090691" cy="461665"/>
          </a:xfrm>
          <a:prstGeom prst="rect">
            <a:avLst/>
          </a:prstGeom>
          <a:noFill/>
        </p:spPr>
        <p:txBody>
          <a:bodyPr wrap="square" rtlCol="0">
            <a:spAutoFit/>
          </a:bodyPr>
          <a:lstStyle/>
          <a:p>
            <a:pPr algn="ctr"/>
            <a:r>
              <a:rPr lang="uk-UA" sz="1200" dirty="0"/>
              <a:t>Дослідження та тестування даних</a:t>
            </a:r>
            <a:endParaRPr lang="ru-UA" dirty="0"/>
          </a:p>
        </p:txBody>
      </p:sp>
      <p:grpSp>
        <p:nvGrpSpPr>
          <p:cNvPr id="15" name="Группа 14">
            <a:extLst>
              <a:ext uri="{FF2B5EF4-FFF2-40B4-BE49-F238E27FC236}">
                <a16:creationId xmlns:a16="http://schemas.microsoft.com/office/drawing/2014/main" id="{AD1FC410-2760-477C-8BF7-3F71FD4EF743}"/>
              </a:ext>
            </a:extLst>
          </p:cNvPr>
          <p:cNvGrpSpPr/>
          <p:nvPr/>
        </p:nvGrpSpPr>
        <p:grpSpPr>
          <a:xfrm>
            <a:off x="6317793" y="4167118"/>
            <a:ext cx="2245940" cy="1659121"/>
            <a:chOff x="5694902" y="4233855"/>
            <a:chExt cx="2023462" cy="1659121"/>
          </a:xfrm>
        </p:grpSpPr>
        <p:pic>
          <p:nvPicPr>
            <p:cNvPr id="16" name="Picture 16" descr="Data Transformation with Web Scraper.">
              <a:extLst>
                <a:ext uri="{FF2B5EF4-FFF2-40B4-BE49-F238E27FC236}">
                  <a16:creationId xmlns:a16="http://schemas.microsoft.com/office/drawing/2014/main" id="{8F5FB77C-B104-4E3A-B4A2-999B92A3FC09}"/>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3000"/>
                      </a14:imgEffect>
                      <a14:imgEffect>
                        <a14:brightnessContrast bright="-2000"/>
                      </a14:imgEffect>
                    </a14:imgLayer>
                  </a14:imgProps>
                </a:ext>
                <a:ext uri="{28A0092B-C50C-407E-A947-70E740481C1C}">
                  <a14:useLocalDpi xmlns:a14="http://schemas.microsoft.com/office/drawing/2010/main" val="0"/>
                </a:ext>
              </a:extLst>
            </a:blip>
            <a:srcRect l="5680" t="13962" r="5260"/>
            <a:stretch/>
          </p:blipFill>
          <p:spPr bwMode="auto">
            <a:xfrm>
              <a:off x="5694902" y="4233855"/>
              <a:ext cx="1555842" cy="913602"/>
            </a:xfrm>
            <a:prstGeom prst="rect">
              <a:avLst/>
            </a:prstGeom>
            <a:noFill/>
            <a:effectLst>
              <a:reflection endPos="0" dist="50800" dir="5400000" sy="-100000" algn="bl" rotWithShape="0"/>
            </a:effectLst>
          </p:spPr>
        </p:pic>
        <p:pic>
          <p:nvPicPr>
            <p:cNvPr id="17" name="Picture 18" descr="Modeling the data - Data Science Tutorial | Intellipaat.com">
              <a:extLst>
                <a:ext uri="{FF2B5EF4-FFF2-40B4-BE49-F238E27FC236}">
                  <a16:creationId xmlns:a16="http://schemas.microsoft.com/office/drawing/2014/main" id="{078607D0-4198-47E0-84C6-3F8D3F3A87C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313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6061717" y="4671104"/>
              <a:ext cx="1656647" cy="122187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0FDA03A3-06D6-4A67-A439-F3B347B4899C}"/>
              </a:ext>
            </a:extLst>
          </p:cNvPr>
          <p:cNvSpPr txBox="1"/>
          <p:nvPr/>
        </p:nvSpPr>
        <p:spPr>
          <a:xfrm>
            <a:off x="6197544" y="5845960"/>
            <a:ext cx="2245940" cy="461665"/>
          </a:xfrm>
          <a:prstGeom prst="rect">
            <a:avLst/>
          </a:prstGeom>
          <a:noFill/>
        </p:spPr>
        <p:txBody>
          <a:bodyPr wrap="square" rtlCol="0">
            <a:spAutoFit/>
          </a:bodyPr>
          <a:lstStyle/>
          <a:p>
            <a:pPr algn="ctr"/>
            <a:r>
              <a:rPr lang="uk-UA" sz="1200" dirty="0"/>
              <a:t>Трансформація даних та навчання моделі</a:t>
            </a:r>
            <a:endParaRPr lang="ru-UA" sz="1200" dirty="0"/>
          </a:p>
        </p:txBody>
      </p:sp>
      <p:pic>
        <p:nvPicPr>
          <p:cNvPr id="19" name="Picture 20" descr="A Data Science Case Study with Python: Mercari Price Prediction | by  Geoffrey Lobo | Towards Data Science">
            <a:extLst>
              <a:ext uri="{FF2B5EF4-FFF2-40B4-BE49-F238E27FC236}">
                <a16:creationId xmlns:a16="http://schemas.microsoft.com/office/drawing/2014/main" id="{ED520A9C-B73D-4A1B-9D01-B27961DE17A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370" r="13887"/>
          <a:stretch/>
        </p:blipFill>
        <p:spPr bwMode="auto">
          <a:xfrm>
            <a:off x="9383744" y="4091828"/>
            <a:ext cx="2137446" cy="15973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06F3D1-BAF4-49DE-A0B4-07C1D175BE40}"/>
              </a:ext>
            </a:extLst>
          </p:cNvPr>
          <p:cNvSpPr txBox="1"/>
          <p:nvPr/>
        </p:nvSpPr>
        <p:spPr>
          <a:xfrm>
            <a:off x="9400225" y="5845959"/>
            <a:ext cx="2137446" cy="461665"/>
          </a:xfrm>
          <a:prstGeom prst="rect">
            <a:avLst/>
          </a:prstGeom>
          <a:noFill/>
        </p:spPr>
        <p:txBody>
          <a:bodyPr wrap="square" rtlCol="0">
            <a:spAutoFit/>
          </a:bodyPr>
          <a:lstStyle/>
          <a:p>
            <a:pPr algn="ctr"/>
            <a:r>
              <a:rPr lang="uk-UA" sz="1200" dirty="0"/>
              <a:t>Візуалізація та оцінка результату</a:t>
            </a:r>
            <a:endParaRPr lang="ru-UA" sz="1200" dirty="0"/>
          </a:p>
        </p:txBody>
      </p:sp>
      <p:cxnSp>
        <p:nvCxnSpPr>
          <p:cNvPr id="21" name="Прямая со стрелкой 20">
            <a:extLst>
              <a:ext uri="{FF2B5EF4-FFF2-40B4-BE49-F238E27FC236}">
                <a16:creationId xmlns:a16="http://schemas.microsoft.com/office/drawing/2014/main" id="{610BCF36-9D93-449F-9DA2-7C8B3748CFFE}"/>
              </a:ext>
            </a:extLst>
          </p:cNvPr>
          <p:cNvCxnSpPr>
            <a:cxnSpLocks/>
            <a:stCxn id="3" idx="3"/>
            <a:endCxn id="5" idx="1"/>
          </p:cNvCxnSpPr>
          <p:nvPr/>
        </p:nvCxnSpPr>
        <p:spPr>
          <a:xfrm>
            <a:off x="2530136" y="2330388"/>
            <a:ext cx="1076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36408BB3-1BD0-4142-BB4C-1D0FB6BE3A6D}"/>
              </a:ext>
            </a:extLst>
          </p:cNvPr>
          <p:cNvCxnSpPr>
            <a:stCxn id="5" idx="3"/>
            <a:endCxn id="7" idx="1"/>
          </p:cNvCxnSpPr>
          <p:nvPr/>
        </p:nvCxnSpPr>
        <p:spPr>
          <a:xfrm>
            <a:off x="5575182" y="2330388"/>
            <a:ext cx="952990" cy="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98AB642B-CC28-457F-8492-BC8F6C2E3422}"/>
              </a:ext>
            </a:extLst>
          </p:cNvPr>
          <p:cNvCxnSpPr>
            <a:stCxn id="7" idx="3"/>
            <a:endCxn id="9" idx="1"/>
          </p:cNvCxnSpPr>
          <p:nvPr/>
        </p:nvCxnSpPr>
        <p:spPr>
          <a:xfrm flipV="1">
            <a:off x="8427992" y="2330388"/>
            <a:ext cx="1025988" cy="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7">
            <a:extLst>
              <a:ext uri="{FF2B5EF4-FFF2-40B4-BE49-F238E27FC236}">
                <a16:creationId xmlns:a16="http://schemas.microsoft.com/office/drawing/2014/main" id="{40DE5D59-9461-4458-8AD4-40084310DE67}"/>
              </a:ext>
            </a:extLst>
          </p:cNvPr>
          <p:cNvCxnSpPr>
            <a:stCxn id="9" idx="3"/>
            <a:endCxn id="11" idx="1"/>
          </p:cNvCxnSpPr>
          <p:nvPr/>
        </p:nvCxnSpPr>
        <p:spPr>
          <a:xfrm flipH="1">
            <a:off x="838200" y="2330388"/>
            <a:ext cx="10515600" cy="2610116"/>
          </a:xfrm>
          <a:prstGeom prst="bentConnector5">
            <a:avLst>
              <a:gd name="adj1" fmla="val -2174"/>
              <a:gd name="adj2" fmla="val 51498"/>
              <a:gd name="adj3" fmla="val 1021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57350E13-B3DD-4D09-9F15-FCD472ADAD13}"/>
              </a:ext>
            </a:extLst>
          </p:cNvPr>
          <p:cNvCxnSpPr>
            <a:stCxn id="11" idx="3"/>
            <a:endCxn id="13" idx="1"/>
          </p:cNvCxnSpPr>
          <p:nvPr/>
        </p:nvCxnSpPr>
        <p:spPr>
          <a:xfrm flipV="1">
            <a:off x="2731862" y="4926140"/>
            <a:ext cx="947606" cy="1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83F989B5-C7D4-49C4-9ADB-900B65D44782}"/>
              </a:ext>
            </a:extLst>
          </p:cNvPr>
          <p:cNvCxnSpPr>
            <a:cxnSpLocks/>
            <a:stCxn id="13" idx="3"/>
          </p:cNvCxnSpPr>
          <p:nvPr/>
        </p:nvCxnSpPr>
        <p:spPr>
          <a:xfrm>
            <a:off x="5459821" y="4926140"/>
            <a:ext cx="85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9FC0797D-04D4-45B3-A3E1-0AF2BC5FBD46}"/>
              </a:ext>
            </a:extLst>
          </p:cNvPr>
          <p:cNvCxnSpPr>
            <a:cxnSpLocks/>
            <a:endCxn id="19" idx="1"/>
          </p:cNvCxnSpPr>
          <p:nvPr/>
        </p:nvCxnSpPr>
        <p:spPr>
          <a:xfrm>
            <a:off x="8633861" y="4890491"/>
            <a:ext cx="749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Номер слайда 28">
            <a:extLst>
              <a:ext uri="{FF2B5EF4-FFF2-40B4-BE49-F238E27FC236}">
                <a16:creationId xmlns:a16="http://schemas.microsoft.com/office/drawing/2014/main" id="{3C0564CD-BBFA-4B6E-904D-AAA379B8ECC3}"/>
              </a:ext>
            </a:extLst>
          </p:cNvPr>
          <p:cNvSpPr>
            <a:spLocks noGrp="1"/>
          </p:cNvSpPr>
          <p:nvPr>
            <p:ph type="sldNum" sz="quarter" idx="12"/>
          </p:nvPr>
        </p:nvSpPr>
        <p:spPr/>
        <p:txBody>
          <a:bodyPr/>
          <a:lstStyle/>
          <a:p>
            <a:fld id="{75181DF3-0B37-4E88-8FA7-F75D1D4464D8}" type="slidenum">
              <a:rPr lang="ru-UA" smtClean="0"/>
              <a:t>16</a:t>
            </a:fld>
            <a:endParaRPr lang="ru-UA"/>
          </a:p>
        </p:txBody>
      </p:sp>
    </p:spTree>
    <p:extLst>
      <p:ext uri="{BB962C8B-B14F-4D97-AF65-F5344CB8AC3E}">
        <p14:creationId xmlns:p14="http://schemas.microsoft.com/office/powerpoint/2010/main" val="221346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5F195-97AD-4EC3-A583-695090F6B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86" y="1113346"/>
            <a:ext cx="5550505" cy="57446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0D99E8B-F0C1-49A2-B92C-065B235C7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615" y="1113346"/>
            <a:ext cx="5550506" cy="57446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D94A00-DC9B-448C-ACFA-CF8FAE68CFB5}"/>
              </a:ext>
            </a:extLst>
          </p:cNvPr>
          <p:cNvSpPr txBox="1"/>
          <p:nvPr/>
        </p:nvSpPr>
        <p:spPr>
          <a:xfrm>
            <a:off x="3533659" y="356135"/>
            <a:ext cx="5909912" cy="523220"/>
          </a:xfrm>
          <a:prstGeom prst="rect">
            <a:avLst/>
          </a:prstGeom>
          <a:noFill/>
        </p:spPr>
        <p:txBody>
          <a:bodyPr wrap="square" rtlCol="0">
            <a:spAutoFit/>
          </a:bodyPr>
          <a:lstStyle/>
          <a:p>
            <a:r>
              <a:rPr lang="uk-UA" sz="2800" dirty="0"/>
              <a:t>Кореляційні матриці обраних активів</a:t>
            </a:r>
            <a:endParaRPr lang="ru-UA" sz="2800" dirty="0"/>
          </a:p>
        </p:txBody>
      </p:sp>
      <p:sp>
        <p:nvSpPr>
          <p:cNvPr id="6" name="Номер слайда 5">
            <a:extLst>
              <a:ext uri="{FF2B5EF4-FFF2-40B4-BE49-F238E27FC236}">
                <a16:creationId xmlns:a16="http://schemas.microsoft.com/office/drawing/2014/main" id="{7AF81522-0750-4A39-A646-EB6AEB458E2C}"/>
              </a:ext>
            </a:extLst>
          </p:cNvPr>
          <p:cNvSpPr>
            <a:spLocks noGrp="1"/>
          </p:cNvSpPr>
          <p:nvPr>
            <p:ph type="sldNum" sz="quarter" idx="12"/>
          </p:nvPr>
        </p:nvSpPr>
        <p:spPr/>
        <p:txBody>
          <a:bodyPr/>
          <a:lstStyle/>
          <a:p>
            <a:fld id="{75181DF3-0B37-4E88-8FA7-F75D1D4464D8}" type="slidenum">
              <a:rPr lang="ru-UA" smtClean="0"/>
              <a:t>17</a:t>
            </a:fld>
            <a:endParaRPr lang="ru-UA"/>
          </a:p>
        </p:txBody>
      </p:sp>
    </p:spTree>
    <p:extLst>
      <p:ext uri="{BB962C8B-B14F-4D97-AF65-F5344CB8AC3E}">
        <p14:creationId xmlns:p14="http://schemas.microsoft.com/office/powerpoint/2010/main" val="3919122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FC37AF-D1A2-45CB-9C91-3AAC31EF0DD2}"/>
              </a:ext>
            </a:extLst>
          </p:cNvPr>
          <p:cNvSpPr>
            <a:spLocks noGrp="1"/>
          </p:cNvSpPr>
          <p:nvPr>
            <p:ph type="title"/>
          </p:nvPr>
        </p:nvSpPr>
        <p:spPr/>
        <p:txBody>
          <a:bodyPr/>
          <a:lstStyle/>
          <a:p>
            <a:r>
              <a:rPr lang="uk-UA" dirty="0"/>
              <a:t>Підготовка даних</a:t>
            </a:r>
            <a:endParaRPr lang="ru-UA" dirty="0"/>
          </a:p>
        </p:txBody>
      </p:sp>
      <p:pic>
        <p:nvPicPr>
          <p:cNvPr id="3" name="Рисунок 2">
            <a:extLst>
              <a:ext uri="{FF2B5EF4-FFF2-40B4-BE49-F238E27FC236}">
                <a16:creationId xmlns:a16="http://schemas.microsoft.com/office/drawing/2014/main" id="{12972172-4440-468B-9366-718A62996A1B}"/>
              </a:ext>
            </a:extLst>
          </p:cNvPr>
          <p:cNvPicPr>
            <a:picLocks noChangeAspect="1"/>
          </p:cNvPicPr>
          <p:nvPr/>
        </p:nvPicPr>
        <p:blipFill>
          <a:blip r:embed="rId2"/>
          <a:stretch>
            <a:fillRect/>
          </a:stretch>
        </p:blipFill>
        <p:spPr>
          <a:xfrm>
            <a:off x="1255901" y="1426361"/>
            <a:ext cx="2727451" cy="2551303"/>
          </a:xfrm>
          <a:prstGeom prst="rect">
            <a:avLst/>
          </a:prstGeom>
        </p:spPr>
      </p:pic>
      <p:pic>
        <p:nvPicPr>
          <p:cNvPr id="4" name="Рисунок 3">
            <a:extLst>
              <a:ext uri="{FF2B5EF4-FFF2-40B4-BE49-F238E27FC236}">
                <a16:creationId xmlns:a16="http://schemas.microsoft.com/office/drawing/2014/main" id="{3F825839-03F7-4263-8412-4D3607B793EB}"/>
              </a:ext>
            </a:extLst>
          </p:cNvPr>
          <p:cNvPicPr>
            <a:picLocks noChangeAspect="1"/>
          </p:cNvPicPr>
          <p:nvPr/>
        </p:nvPicPr>
        <p:blipFill>
          <a:blip r:embed="rId3"/>
          <a:stretch>
            <a:fillRect/>
          </a:stretch>
        </p:blipFill>
        <p:spPr>
          <a:xfrm>
            <a:off x="6096000" y="1533117"/>
            <a:ext cx="4131076" cy="1409199"/>
          </a:xfrm>
          <a:prstGeom prst="rect">
            <a:avLst/>
          </a:prstGeom>
        </p:spPr>
      </p:pic>
      <p:pic>
        <p:nvPicPr>
          <p:cNvPr id="5" name="Рисунок 4">
            <a:extLst>
              <a:ext uri="{FF2B5EF4-FFF2-40B4-BE49-F238E27FC236}">
                <a16:creationId xmlns:a16="http://schemas.microsoft.com/office/drawing/2014/main" id="{8BB475F2-7DD4-4D46-9030-4132DEA22643}"/>
              </a:ext>
            </a:extLst>
          </p:cNvPr>
          <p:cNvPicPr>
            <a:picLocks noChangeAspect="1"/>
          </p:cNvPicPr>
          <p:nvPr/>
        </p:nvPicPr>
        <p:blipFill rotWithShape="1">
          <a:blip r:embed="rId4"/>
          <a:srcRect l="2746"/>
          <a:stretch/>
        </p:blipFill>
        <p:spPr>
          <a:xfrm>
            <a:off x="6096000" y="2942316"/>
            <a:ext cx="2383774" cy="901324"/>
          </a:xfrm>
          <a:prstGeom prst="rect">
            <a:avLst/>
          </a:prstGeom>
        </p:spPr>
      </p:pic>
      <p:pic>
        <p:nvPicPr>
          <p:cNvPr id="6" name="Picture 2">
            <a:extLst>
              <a:ext uri="{FF2B5EF4-FFF2-40B4-BE49-F238E27FC236}">
                <a16:creationId xmlns:a16="http://schemas.microsoft.com/office/drawing/2014/main" id="{1A28EA80-4304-4470-BD7F-396AF6FDA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3559" y="4248426"/>
            <a:ext cx="5744413" cy="2144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1951EC-D757-4E69-B99A-F22AF4ADDFFC}"/>
              </a:ext>
            </a:extLst>
          </p:cNvPr>
          <p:cNvSpPr txBox="1"/>
          <p:nvPr/>
        </p:nvSpPr>
        <p:spPr>
          <a:xfrm>
            <a:off x="1122286" y="3892696"/>
            <a:ext cx="3598365" cy="369332"/>
          </a:xfrm>
          <a:prstGeom prst="rect">
            <a:avLst/>
          </a:prstGeom>
          <a:noFill/>
        </p:spPr>
        <p:txBody>
          <a:bodyPr wrap="square" rtlCol="0">
            <a:spAutoFit/>
          </a:bodyPr>
          <a:lstStyle/>
          <a:p>
            <a:r>
              <a:rPr lang="uk-UA" dirty="0"/>
              <a:t>Інформативність нових ознак</a:t>
            </a:r>
            <a:endParaRPr lang="ru-UA" dirty="0"/>
          </a:p>
        </p:txBody>
      </p:sp>
      <p:sp>
        <p:nvSpPr>
          <p:cNvPr id="8" name="TextBox 7">
            <a:extLst>
              <a:ext uri="{FF2B5EF4-FFF2-40B4-BE49-F238E27FC236}">
                <a16:creationId xmlns:a16="http://schemas.microsoft.com/office/drawing/2014/main" id="{ED493D2E-1F30-48F9-B325-E76576AA0267}"/>
              </a:ext>
            </a:extLst>
          </p:cNvPr>
          <p:cNvSpPr txBox="1"/>
          <p:nvPr/>
        </p:nvSpPr>
        <p:spPr>
          <a:xfrm>
            <a:off x="6362355" y="3892696"/>
            <a:ext cx="3598365" cy="369332"/>
          </a:xfrm>
          <a:prstGeom prst="rect">
            <a:avLst/>
          </a:prstGeom>
          <a:noFill/>
        </p:spPr>
        <p:txBody>
          <a:bodyPr wrap="square" rtlCol="0">
            <a:spAutoFit/>
          </a:bodyPr>
          <a:lstStyle/>
          <a:p>
            <a:r>
              <a:rPr lang="uk-UA" dirty="0"/>
              <a:t>Перевірка на стаціонарність рядів</a:t>
            </a:r>
            <a:endParaRPr lang="ru-UA" dirty="0"/>
          </a:p>
        </p:txBody>
      </p:sp>
      <p:sp>
        <p:nvSpPr>
          <p:cNvPr id="9" name="TextBox 8">
            <a:extLst>
              <a:ext uri="{FF2B5EF4-FFF2-40B4-BE49-F238E27FC236}">
                <a16:creationId xmlns:a16="http://schemas.microsoft.com/office/drawing/2014/main" id="{4D0E38E7-318F-4D5C-BADB-1998D81425E4}"/>
              </a:ext>
            </a:extLst>
          </p:cNvPr>
          <p:cNvSpPr txBox="1"/>
          <p:nvPr/>
        </p:nvSpPr>
        <p:spPr>
          <a:xfrm>
            <a:off x="4482941" y="6427921"/>
            <a:ext cx="2565647" cy="369332"/>
          </a:xfrm>
          <a:prstGeom prst="rect">
            <a:avLst/>
          </a:prstGeom>
          <a:noFill/>
        </p:spPr>
        <p:txBody>
          <a:bodyPr wrap="square" rtlCol="0">
            <a:spAutoFit/>
          </a:bodyPr>
          <a:lstStyle/>
          <a:p>
            <a:r>
              <a:rPr lang="uk-UA" dirty="0"/>
              <a:t>Отриманий часовий ряд</a:t>
            </a:r>
            <a:endParaRPr lang="ru-UA" dirty="0"/>
          </a:p>
        </p:txBody>
      </p:sp>
      <p:sp>
        <p:nvSpPr>
          <p:cNvPr id="10" name="Номер слайда 9">
            <a:extLst>
              <a:ext uri="{FF2B5EF4-FFF2-40B4-BE49-F238E27FC236}">
                <a16:creationId xmlns:a16="http://schemas.microsoft.com/office/drawing/2014/main" id="{5193FB7B-616B-47D3-B0BD-5136762156EA}"/>
              </a:ext>
            </a:extLst>
          </p:cNvPr>
          <p:cNvSpPr>
            <a:spLocks noGrp="1"/>
          </p:cNvSpPr>
          <p:nvPr>
            <p:ph type="sldNum" sz="quarter" idx="12"/>
          </p:nvPr>
        </p:nvSpPr>
        <p:spPr/>
        <p:txBody>
          <a:bodyPr/>
          <a:lstStyle/>
          <a:p>
            <a:fld id="{75181DF3-0B37-4E88-8FA7-F75D1D4464D8}" type="slidenum">
              <a:rPr lang="ru-UA" smtClean="0"/>
              <a:t>18</a:t>
            </a:fld>
            <a:endParaRPr lang="ru-UA"/>
          </a:p>
        </p:txBody>
      </p:sp>
    </p:spTree>
    <p:extLst>
      <p:ext uri="{BB962C8B-B14F-4D97-AF65-F5344CB8AC3E}">
        <p14:creationId xmlns:p14="http://schemas.microsoft.com/office/powerpoint/2010/main" val="167198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E9CC56-E062-42EF-A46D-EAF3009205B2}"/>
              </a:ext>
            </a:extLst>
          </p:cNvPr>
          <p:cNvSpPr>
            <a:spLocks noGrp="1"/>
          </p:cNvSpPr>
          <p:nvPr>
            <p:ph type="title"/>
          </p:nvPr>
        </p:nvSpPr>
        <p:spPr/>
        <p:txBody>
          <a:bodyPr/>
          <a:lstStyle/>
          <a:p>
            <a:r>
              <a:rPr lang="uk-UA" dirty="0"/>
              <a:t>Підготовка даних 2</a:t>
            </a:r>
            <a:endParaRPr lang="ru-UA" dirty="0"/>
          </a:p>
        </p:txBody>
      </p:sp>
      <p:grpSp>
        <p:nvGrpSpPr>
          <p:cNvPr id="5" name="Группа 4">
            <a:extLst>
              <a:ext uri="{FF2B5EF4-FFF2-40B4-BE49-F238E27FC236}">
                <a16:creationId xmlns:a16="http://schemas.microsoft.com/office/drawing/2014/main" id="{49D25F9D-050A-4CA9-AE7A-3F4CDD2046FA}"/>
              </a:ext>
            </a:extLst>
          </p:cNvPr>
          <p:cNvGrpSpPr/>
          <p:nvPr/>
        </p:nvGrpSpPr>
        <p:grpSpPr>
          <a:xfrm>
            <a:off x="126593" y="2833191"/>
            <a:ext cx="4695664" cy="2253601"/>
            <a:chOff x="1120394" y="3743967"/>
            <a:chExt cx="6857380" cy="2631906"/>
          </a:xfrm>
        </p:grpSpPr>
        <p:sp>
          <p:nvSpPr>
            <p:cNvPr id="6" name="Стрелка: вправо 5">
              <a:extLst>
                <a:ext uri="{FF2B5EF4-FFF2-40B4-BE49-F238E27FC236}">
                  <a16:creationId xmlns:a16="http://schemas.microsoft.com/office/drawing/2014/main" id="{B95D7AC9-E033-4A30-93A8-58CB0B9CED53}"/>
                </a:ext>
              </a:extLst>
            </p:cNvPr>
            <p:cNvSpPr/>
            <p:nvPr/>
          </p:nvSpPr>
          <p:spPr>
            <a:xfrm>
              <a:off x="4033822" y="4770402"/>
              <a:ext cx="848477" cy="411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900"/>
            </a:p>
          </p:txBody>
        </p:sp>
        <p:pic>
          <p:nvPicPr>
            <p:cNvPr id="7" name="Рисунок 6">
              <a:extLst>
                <a:ext uri="{FF2B5EF4-FFF2-40B4-BE49-F238E27FC236}">
                  <a16:creationId xmlns:a16="http://schemas.microsoft.com/office/drawing/2014/main" id="{2D394EB9-B17D-404A-82EA-8422BA265BBE}"/>
                </a:ext>
              </a:extLst>
            </p:cNvPr>
            <p:cNvPicPr>
              <a:picLocks noChangeAspect="1"/>
            </p:cNvPicPr>
            <p:nvPr/>
          </p:nvPicPr>
          <p:blipFill>
            <a:blip r:embed="rId3"/>
            <a:stretch>
              <a:fillRect/>
            </a:stretch>
          </p:blipFill>
          <p:spPr>
            <a:xfrm>
              <a:off x="1864393" y="3743967"/>
              <a:ext cx="1541796" cy="2631906"/>
            </a:xfrm>
            <a:prstGeom prst="rect">
              <a:avLst/>
            </a:prstGeom>
          </p:spPr>
        </p:pic>
        <p:sp>
          <p:nvSpPr>
            <p:cNvPr id="8" name="Левая фигурная скобка 7">
              <a:extLst>
                <a:ext uri="{FF2B5EF4-FFF2-40B4-BE49-F238E27FC236}">
                  <a16:creationId xmlns:a16="http://schemas.microsoft.com/office/drawing/2014/main" id="{BB8C4400-1DD6-48B1-AC48-932165B92C3F}"/>
                </a:ext>
              </a:extLst>
            </p:cNvPr>
            <p:cNvSpPr/>
            <p:nvPr/>
          </p:nvSpPr>
          <p:spPr>
            <a:xfrm>
              <a:off x="1773368" y="3908801"/>
              <a:ext cx="91025" cy="11886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UA" sz="900"/>
            </a:p>
          </p:txBody>
        </p:sp>
        <p:sp>
          <p:nvSpPr>
            <p:cNvPr id="9" name="TextBox 8">
              <a:extLst>
                <a:ext uri="{FF2B5EF4-FFF2-40B4-BE49-F238E27FC236}">
                  <a16:creationId xmlns:a16="http://schemas.microsoft.com/office/drawing/2014/main" id="{02B7AB0D-3896-40F0-9B6A-B1D58355E121}"/>
                </a:ext>
              </a:extLst>
            </p:cNvPr>
            <p:cNvSpPr txBox="1"/>
            <p:nvPr/>
          </p:nvSpPr>
          <p:spPr>
            <a:xfrm>
              <a:off x="1120394" y="4297816"/>
              <a:ext cx="541035" cy="271255"/>
            </a:xfrm>
            <a:prstGeom prst="rect">
              <a:avLst/>
            </a:prstGeom>
            <a:noFill/>
          </p:spPr>
          <p:txBody>
            <a:bodyPr wrap="square" rtlCol="0">
              <a:spAutoFit/>
            </a:bodyPr>
            <a:lstStyle/>
            <a:p>
              <a:r>
                <a:rPr lang="en-US" sz="900" dirty="0"/>
                <a:t>n=8</a:t>
              </a:r>
              <a:endParaRPr lang="ru-UA" sz="900" dirty="0"/>
            </a:p>
          </p:txBody>
        </p:sp>
        <p:sp>
          <p:nvSpPr>
            <p:cNvPr id="10" name="Правая фигурная скобка 9">
              <a:extLst>
                <a:ext uri="{FF2B5EF4-FFF2-40B4-BE49-F238E27FC236}">
                  <a16:creationId xmlns:a16="http://schemas.microsoft.com/office/drawing/2014/main" id="{140DFE7C-BD97-4C05-9289-03F614D45D5D}"/>
                </a:ext>
              </a:extLst>
            </p:cNvPr>
            <p:cNvSpPr/>
            <p:nvPr/>
          </p:nvSpPr>
          <p:spPr>
            <a:xfrm>
              <a:off x="3406189" y="4976309"/>
              <a:ext cx="91025" cy="13248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UA" sz="900"/>
            </a:p>
          </p:txBody>
        </p:sp>
        <p:sp>
          <p:nvSpPr>
            <p:cNvPr id="11" name="TextBox 10">
              <a:extLst>
                <a:ext uri="{FF2B5EF4-FFF2-40B4-BE49-F238E27FC236}">
                  <a16:creationId xmlns:a16="http://schemas.microsoft.com/office/drawing/2014/main" id="{16F2EEEE-7929-41A9-8246-FE5DE38517F7}"/>
                </a:ext>
              </a:extLst>
            </p:cNvPr>
            <p:cNvSpPr txBox="1"/>
            <p:nvPr/>
          </p:nvSpPr>
          <p:spPr>
            <a:xfrm>
              <a:off x="3497214" y="5455873"/>
              <a:ext cx="627634" cy="271255"/>
            </a:xfrm>
            <a:prstGeom prst="rect">
              <a:avLst/>
            </a:prstGeom>
            <a:noFill/>
          </p:spPr>
          <p:txBody>
            <a:bodyPr wrap="square" rtlCol="0">
              <a:spAutoFit/>
            </a:bodyPr>
            <a:lstStyle/>
            <a:p>
              <a:r>
                <a:rPr lang="en-US" sz="900" dirty="0"/>
                <a:t>m=9</a:t>
              </a:r>
              <a:endParaRPr lang="ru-UA" sz="900" dirty="0"/>
            </a:p>
          </p:txBody>
        </p:sp>
        <p:pic>
          <p:nvPicPr>
            <p:cNvPr id="12" name="Рисунок 11">
              <a:extLst>
                <a:ext uri="{FF2B5EF4-FFF2-40B4-BE49-F238E27FC236}">
                  <a16:creationId xmlns:a16="http://schemas.microsoft.com/office/drawing/2014/main" id="{D0DCE0F6-0848-4278-B11E-95B4D2D53038}"/>
                </a:ext>
              </a:extLst>
            </p:cNvPr>
            <p:cNvPicPr>
              <a:picLocks noChangeAspect="1"/>
            </p:cNvPicPr>
            <p:nvPr/>
          </p:nvPicPr>
          <p:blipFill>
            <a:blip r:embed="rId4"/>
            <a:stretch>
              <a:fillRect/>
            </a:stretch>
          </p:blipFill>
          <p:spPr>
            <a:xfrm>
              <a:off x="5691983" y="4198057"/>
              <a:ext cx="1532564" cy="1556503"/>
            </a:xfrm>
            <a:prstGeom prst="rect">
              <a:avLst/>
            </a:prstGeom>
          </p:spPr>
        </p:pic>
        <p:grpSp>
          <p:nvGrpSpPr>
            <p:cNvPr id="13" name="Группа 12">
              <a:extLst>
                <a:ext uri="{FF2B5EF4-FFF2-40B4-BE49-F238E27FC236}">
                  <a16:creationId xmlns:a16="http://schemas.microsoft.com/office/drawing/2014/main" id="{9AC2CF45-4D52-462B-88F8-3EC794E25C81}"/>
                </a:ext>
              </a:extLst>
            </p:cNvPr>
            <p:cNvGrpSpPr/>
            <p:nvPr/>
          </p:nvGrpSpPr>
          <p:grpSpPr>
            <a:xfrm>
              <a:off x="4947984" y="4382001"/>
              <a:ext cx="743999" cy="1188614"/>
              <a:chOff x="2828223" y="3280611"/>
              <a:chExt cx="767693" cy="1200329"/>
            </a:xfrm>
          </p:grpSpPr>
          <p:sp>
            <p:nvSpPr>
              <p:cNvPr id="17" name="Левая фигурная скобка 16">
                <a:extLst>
                  <a:ext uri="{FF2B5EF4-FFF2-40B4-BE49-F238E27FC236}">
                    <a16:creationId xmlns:a16="http://schemas.microsoft.com/office/drawing/2014/main" id="{18DF3609-46A6-46E4-834E-ECA60354029C}"/>
                  </a:ext>
                </a:extLst>
              </p:cNvPr>
              <p:cNvSpPr/>
              <p:nvPr/>
            </p:nvSpPr>
            <p:spPr>
              <a:xfrm>
                <a:off x="3501992" y="3280611"/>
                <a:ext cx="93924" cy="12003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UA" sz="900"/>
              </a:p>
            </p:txBody>
          </p:sp>
          <p:sp>
            <p:nvSpPr>
              <p:cNvPr id="18" name="TextBox 17">
                <a:extLst>
                  <a:ext uri="{FF2B5EF4-FFF2-40B4-BE49-F238E27FC236}">
                    <a16:creationId xmlns:a16="http://schemas.microsoft.com/office/drawing/2014/main" id="{401A9E96-9347-4E2C-AFB3-9E92B5DE7B3D}"/>
                  </a:ext>
                </a:extLst>
              </p:cNvPr>
              <p:cNvSpPr txBox="1"/>
              <p:nvPr/>
            </p:nvSpPr>
            <p:spPr>
              <a:xfrm>
                <a:off x="2828223" y="3673460"/>
                <a:ext cx="558265" cy="273928"/>
              </a:xfrm>
              <a:prstGeom prst="rect">
                <a:avLst/>
              </a:prstGeom>
              <a:noFill/>
            </p:spPr>
            <p:txBody>
              <a:bodyPr wrap="square" rtlCol="0">
                <a:spAutoFit/>
              </a:bodyPr>
              <a:lstStyle/>
              <a:p>
                <a:r>
                  <a:rPr lang="en-US" sz="900" dirty="0"/>
                  <a:t>n=8</a:t>
                </a:r>
                <a:endParaRPr lang="ru-UA" sz="900" dirty="0"/>
              </a:p>
            </p:txBody>
          </p:sp>
        </p:grpSp>
        <p:grpSp>
          <p:nvGrpSpPr>
            <p:cNvPr id="14" name="Группа 13">
              <a:extLst>
                <a:ext uri="{FF2B5EF4-FFF2-40B4-BE49-F238E27FC236}">
                  <a16:creationId xmlns:a16="http://schemas.microsoft.com/office/drawing/2014/main" id="{FD21188F-E182-4014-87C1-500B01A9650F}"/>
                </a:ext>
              </a:extLst>
            </p:cNvPr>
            <p:cNvGrpSpPr/>
            <p:nvPr/>
          </p:nvGrpSpPr>
          <p:grpSpPr>
            <a:xfrm>
              <a:off x="7224544" y="4391901"/>
              <a:ext cx="753230" cy="1324854"/>
              <a:chOff x="5186813" y="4358640"/>
              <a:chExt cx="777219" cy="1337912"/>
            </a:xfrm>
          </p:grpSpPr>
          <p:sp>
            <p:nvSpPr>
              <p:cNvPr id="15" name="Правая фигурная скобка 14">
                <a:extLst>
                  <a:ext uri="{FF2B5EF4-FFF2-40B4-BE49-F238E27FC236}">
                    <a16:creationId xmlns:a16="http://schemas.microsoft.com/office/drawing/2014/main" id="{E208C449-1678-4268-B019-057C6DEB1839}"/>
                  </a:ext>
                </a:extLst>
              </p:cNvPr>
              <p:cNvSpPr/>
              <p:nvPr/>
            </p:nvSpPr>
            <p:spPr>
              <a:xfrm>
                <a:off x="5186813" y="4358640"/>
                <a:ext cx="93924" cy="13379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UA" sz="900"/>
              </a:p>
            </p:txBody>
          </p:sp>
          <p:sp>
            <p:nvSpPr>
              <p:cNvPr id="16" name="TextBox 15">
                <a:extLst>
                  <a:ext uri="{FF2B5EF4-FFF2-40B4-BE49-F238E27FC236}">
                    <a16:creationId xmlns:a16="http://schemas.microsoft.com/office/drawing/2014/main" id="{4966312A-ACE1-4A52-80D7-AB058C15E518}"/>
                  </a:ext>
                </a:extLst>
              </p:cNvPr>
              <p:cNvSpPr txBox="1"/>
              <p:nvPr/>
            </p:nvSpPr>
            <p:spPr>
              <a:xfrm>
                <a:off x="5280737" y="4842930"/>
                <a:ext cx="683295" cy="273928"/>
              </a:xfrm>
              <a:prstGeom prst="rect">
                <a:avLst/>
              </a:prstGeom>
              <a:noFill/>
            </p:spPr>
            <p:txBody>
              <a:bodyPr wrap="square" rtlCol="0">
                <a:spAutoFit/>
              </a:bodyPr>
              <a:lstStyle/>
              <a:p>
                <a:r>
                  <a:rPr lang="en-US" sz="900" dirty="0"/>
                  <a:t>m=9</a:t>
                </a:r>
                <a:endParaRPr lang="ru-UA" sz="900" dirty="0"/>
              </a:p>
            </p:txBody>
          </p:sp>
        </p:grpSp>
      </p:grpSp>
      <p:pic>
        <p:nvPicPr>
          <p:cNvPr id="19" name="Рисунок 18">
            <a:extLst>
              <a:ext uri="{FF2B5EF4-FFF2-40B4-BE49-F238E27FC236}">
                <a16:creationId xmlns:a16="http://schemas.microsoft.com/office/drawing/2014/main" id="{DD555974-13BC-4503-B296-4ADF749E12D5}"/>
              </a:ext>
            </a:extLst>
          </p:cNvPr>
          <p:cNvPicPr>
            <a:picLocks noChangeAspect="1"/>
          </p:cNvPicPr>
          <p:nvPr/>
        </p:nvPicPr>
        <p:blipFill rotWithShape="1">
          <a:blip r:embed="rId5"/>
          <a:srcRect r="48982"/>
          <a:stretch/>
        </p:blipFill>
        <p:spPr>
          <a:xfrm>
            <a:off x="7958077" y="2771574"/>
            <a:ext cx="2644983" cy="1220523"/>
          </a:xfrm>
          <a:prstGeom prst="rect">
            <a:avLst/>
          </a:prstGeom>
        </p:spPr>
      </p:pic>
      <p:pic>
        <p:nvPicPr>
          <p:cNvPr id="20" name="Рисунок 19">
            <a:extLst>
              <a:ext uri="{FF2B5EF4-FFF2-40B4-BE49-F238E27FC236}">
                <a16:creationId xmlns:a16="http://schemas.microsoft.com/office/drawing/2014/main" id="{A9E41EFE-A278-49A4-A67B-1573660BD236}"/>
              </a:ext>
            </a:extLst>
          </p:cNvPr>
          <p:cNvPicPr>
            <a:picLocks noChangeAspect="1"/>
          </p:cNvPicPr>
          <p:nvPr/>
        </p:nvPicPr>
        <p:blipFill rotWithShape="1">
          <a:blip r:embed="rId5"/>
          <a:srcRect l="50743"/>
          <a:stretch/>
        </p:blipFill>
        <p:spPr>
          <a:xfrm>
            <a:off x="9638303" y="3802298"/>
            <a:ext cx="2553697" cy="1220523"/>
          </a:xfrm>
          <a:prstGeom prst="rect">
            <a:avLst/>
          </a:prstGeom>
        </p:spPr>
      </p:pic>
      <p:grpSp>
        <p:nvGrpSpPr>
          <p:cNvPr id="21" name="Группа 20">
            <a:extLst>
              <a:ext uri="{FF2B5EF4-FFF2-40B4-BE49-F238E27FC236}">
                <a16:creationId xmlns:a16="http://schemas.microsoft.com/office/drawing/2014/main" id="{6830D76B-F72D-4089-8669-CB23AD056AAB}"/>
              </a:ext>
            </a:extLst>
          </p:cNvPr>
          <p:cNvGrpSpPr/>
          <p:nvPr/>
        </p:nvGrpSpPr>
        <p:grpSpPr>
          <a:xfrm>
            <a:off x="5418243" y="2454653"/>
            <a:ext cx="1999313" cy="2514869"/>
            <a:chOff x="8510614" y="2816343"/>
            <a:chExt cx="2927657" cy="3303692"/>
          </a:xfrm>
        </p:grpSpPr>
        <p:pic>
          <p:nvPicPr>
            <p:cNvPr id="22" name="Рисунок 21">
              <a:extLst>
                <a:ext uri="{FF2B5EF4-FFF2-40B4-BE49-F238E27FC236}">
                  <a16:creationId xmlns:a16="http://schemas.microsoft.com/office/drawing/2014/main" id="{8EB8A673-0A2E-46AF-8EDB-14BF0A8AA4BC}"/>
                </a:ext>
              </a:extLst>
            </p:cNvPr>
            <p:cNvPicPr>
              <a:picLocks noChangeAspect="1"/>
            </p:cNvPicPr>
            <p:nvPr/>
          </p:nvPicPr>
          <p:blipFill>
            <a:blip r:embed="rId6"/>
            <a:stretch>
              <a:fillRect/>
            </a:stretch>
          </p:blipFill>
          <p:spPr>
            <a:xfrm>
              <a:off x="8510614" y="2816343"/>
              <a:ext cx="2734057" cy="2695951"/>
            </a:xfrm>
            <a:prstGeom prst="rect">
              <a:avLst/>
            </a:prstGeom>
          </p:spPr>
        </p:pic>
        <p:sp>
          <p:nvSpPr>
            <p:cNvPr id="23" name="Прямоугольник 22">
              <a:extLst>
                <a:ext uri="{FF2B5EF4-FFF2-40B4-BE49-F238E27FC236}">
                  <a16:creationId xmlns:a16="http://schemas.microsoft.com/office/drawing/2014/main" id="{79A6AA33-68C2-4F3B-9717-5BE6CACA946C}"/>
                </a:ext>
              </a:extLst>
            </p:cNvPr>
            <p:cNvSpPr/>
            <p:nvPr/>
          </p:nvSpPr>
          <p:spPr>
            <a:xfrm>
              <a:off x="8510614" y="3162360"/>
              <a:ext cx="2781701" cy="24246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4" name="Прямоугольник 23">
              <a:extLst>
                <a:ext uri="{FF2B5EF4-FFF2-40B4-BE49-F238E27FC236}">
                  <a16:creationId xmlns:a16="http://schemas.microsoft.com/office/drawing/2014/main" id="{F80C9BAB-273F-4106-BBEF-FF3CE592EE8F}"/>
                </a:ext>
              </a:extLst>
            </p:cNvPr>
            <p:cNvSpPr/>
            <p:nvPr/>
          </p:nvSpPr>
          <p:spPr>
            <a:xfrm>
              <a:off x="8572099" y="3411749"/>
              <a:ext cx="2781701" cy="24246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5" name="Прямоугольник 24">
              <a:extLst>
                <a:ext uri="{FF2B5EF4-FFF2-40B4-BE49-F238E27FC236}">
                  <a16:creationId xmlns:a16="http://schemas.microsoft.com/office/drawing/2014/main" id="{1E3C6A11-C7CD-4CB7-8DD2-43F8086C4997}"/>
                </a:ext>
              </a:extLst>
            </p:cNvPr>
            <p:cNvSpPr/>
            <p:nvPr/>
          </p:nvSpPr>
          <p:spPr>
            <a:xfrm>
              <a:off x="8656570" y="3695391"/>
              <a:ext cx="2781701" cy="24246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26" name="TextBox 25">
            <a:extLst>
              <a:ext uri="{FF2B5EF4-FFF2-40B4-BE49-F238E27FC236}">
                <a16:creationId xmlns:a16="http://schemas.microsoft.com/office/drawing/2014/main" id="{A8EEC9CF-762A-40D7-A80D-7A0A4D40252A}"/>
              </a:ext>
            </a:extLst>
          </p:cNvPr>
          <p:cNvSpPr txBox="1"/>
          <p:nvPr/>
        </p:nvSpPr>
        <p:spPr>
          <a:xfrm>
            <a:off x="1904357" y="5270856"/>
            <a:ext cx="1650204" cy="369332"/>
          </a:xfrm>
          <a:prstGeom prst="rect">
            <a:avLst/>
          </a:prstGeom>
          <a:noFill/>
        </p:spPr>
        <p:txBody>
          <a:bodyPr wrap="square" rtlCol="0">
            <a:spAutoFit/>
          </a:bodyPr>
          <a:lstStyle/>
          <a:p>
            <a:pPr algn="ctr"/>
            <a:r>
              <a:rPr lang="uk-UA" dirty="0"/>
              <a:t>1)</a:t>
            </a:r>
            <a:endParaRPr lang="ru-UA" dirty="0"/>
          </a:p>
        </p:txBody>
      </p:sp>
      <p:sp>
        <p:nvSpPr>
          <p:cNvPr id="27" name="TextBox 26">
            <a:extLst>
              <a:ext uri="{FF2B5EF4-FFF2-40B4-BE49-F238E27FC236}">
                <a16:creationId xmlns:a16="http://schemas.microsoft.com/office/drawing/2014/main" id="{28F835CC-86A3-458A-9293-DED429D72897}"/>
              </a:ext>
            </a:extLst>
          </p:cNvPr>
          <p:cNvSpPr txBox="1"/>
          <p:nvPr/>
        </p:nvSpPr>
        <p:spPr>
          <a:xfrm>
            <a:off x="5611809" y="5270856"/>
            <a:ext cx="1650204" cy="369332"/>
          </a:xfrm>
          <a:prstGeom prst="rect">
            <a:avLst/>
          </a:prstGeom>
          <a:noFill/>
        </p:spPr>
        <p:txBody>
          <a:bodyPr wrap="square" rtlCol="0">
            <a:spAutoFit/>
          </a:bodyPr>
          <a:lstStyle/>
          <a:p>
            <a:pPr algn="ctr"/>
            <a:r>
              <a:rPr lang="uk-UA" dirty="0"/>
              <a:t>2)</a:t>
            </a:r>
            <a:endParaRPr lang="ru-UA" dirty="0"/>
          </a:p>
        </p:txBody>
      </p:sp>
      <p:sp>
        <p:nvSpPr>
          <p:cNvPr id="28" name="TextBox 27">
            <a:extLst>
              <a:ext uri="{FF2B5EF4-FFF2-40B4-BE49-F238E27FC236}">
                <a16:creationId xmlns:a16="http://schemas.microsoft.com/office/drawing/2014/main" id="{70DD393E-C7B0-4BE8-87F7-A1D68FC9E0B0}"/>
              </a:ext>
            </a:extLst>
          </p:cNvPr>
          <p:cNvSpPr txBox="1"/>
          <p:nvPr/>
        </p:nvSpPr>
        <p:spPr>
          <a:xfrm>
            <a:off x="8924969" y="5252043"/>
            <a:ext cx="1650204" cy="369332"/>
          </a:xfrm>
          <a:prstGeom prst="rect">
            <a:avLst/>
          </a:prstGeom>
          <a:noFill/>
        </p:spPr>
        <p:txBody>
          <a:bodyPr wrap="square" rtlCol="0">
            <a:spAutoFit/>
          </a:bodyPr>
          <a:lstStyle/>
          <a:p>
            <a:pPr algn="ctr"/>
            <a:r>
              <a:rPr lang="uk-UA" dirty="0"/>
              <a:t>3)</a:t>
            </a:r>
            <a:endParaRPr lang="ru-UA" dirty="0"/>
          </a:p>
        </p:txBody>
      </p:sp>
      <p:sp>
        <p:nvSpPr>
          <p:cNvPr id="29" name="Номер слайда 28">
            <a:extLst>
              <a:ext uri="{FF2B5EF4-FFF2-40B4-BE49-F238E27FC236}">
                <a16:creationId xmlns:a16="http://schemas.microsoft.com/office/drawing/2014/main" id="{E2F1A61C-1D33-419E-B954-105BDD30AD29}"/>
              </a:ext>
            </a:extLst>
          </p:cNvPr>
          <p:cNvSpPr>
            <a:spLocks noGrp="1"/>
          </p:cNvSpPr>
          <p:nvPr>
            <p:ph type="sldNum" sz="quarter" idx="12"/>
          </p:nvPr>
        </p:nvSpPr>
        <p:spPr/>
        <p:txBody>
          <a:bodyPr/>
          <a:lstStyle/>
          <a:p>
            <a:fld id="{75181DF3-0B37-4E88-8FA7-F75D1D4464D8}" type="slidenum">
              <a:rPr lang="ru-UA" smtClean="0"/>
              <a:t>19</a:t>
            </a:fld>
            <a:endParaRPr lang="ru-UA"/>
          </a:p>
        </p:txBody>
      </p:sp>
    </p:spTree>
    <p:extLst>
      <p:ext uri="{BB962C8B-B14F-4D97-AF65-F5344CB8AC3E}">
        <p14:creationId xmlns:p14="http://schemas.microsoft.com/office/powerpoint/2010/main" val="16633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C344C1F8-340F-44E0-913E-D07014A0F7D5}"/>
              </a:ext>
            </a:extLst>
          </p:cNvPr>
          <p:cNvSpPr>
            <a:spLocks noGrp="1"/>
          </p:cNvSpPr>
          <p:nvPr>
            <p:ph type="title"/>
          </p:nvPr>
        </p:nvSpPr>
        <p:spPr/>
        <p:txBody>
          <a:bodyPr/>
          <a:lstStyle/>
          <a:p>
            <a:r>
              <a:rPr lang="uk-UA" dirty="0"/>
              <a:t>Ідентифікація особи</a:t>
            </a:r>
            <a:endParaRPr lang="ru-UA" dirty="0"/>
          </a:p>
        </p:txBody>
      </p:sp>
      <p:pic>
        <p:nvPicPr>
          <p:cNvPr id="6" name="Рисунок 5">
            <a:extLst>
              <a:ext uri="{FF2B5EF4-FFF2-40B4-BE49-F238E27FC236}">
                <a16:creationId xmlns:a16="http://schemas.microsoft.com/office/drawing/2014/main" id="{41F0111D-F0EE-452D-8690-98FC2649C048}"/>
              </a:ext>
            </a:extLst>
          </p:cNvPr>
          <p:cNvPicPr>
            <a:picLocks noChangeAspect="1"/>
          </p:cNvPicPr>
          <p:nvPr/>
        </p:nvPicPr>
        <p:blipFill rotWithShape="1">
          <a:blip r:embed="rId2"/>
          <a:srcRect t="5140"/>
          <a:stretch/>
        </p:blipFill>
        <p:spPr>
          <a:xfrm>
            <a:off x="2775751" y="1627404"/>
            <a:ext cx="6838765" cy="4865471"/>
          </a:xfrm>
          <a:prstGeom prst="rect">
            <a:avLst/>
          </a:prstGeom>
        </p:spPr>
      </p:pic>
      <p:sp>
        <p:nvSpPr>
          <p:cNvPr id="7" name="Номер слайда 6">
            <a:extLst>
              <a:ext uri="{FF2B5EF4-FFF2-40B4-BE49-F238E27FC236}">
                <a16:creationId xmlns:a16="http://schemas.microsoft.com/office/drawing/2014/main" id="{669C11E1-819B-4C97-BD95-D311AB260296}"/>
              </a:ext>
            </a:extLst>
          </p:cNvPr>
          <p:cNvSpPr>
            <a:spLocks noGrp="1"/>
          </p:cNvSpPr>
          <p:nvPr>
            <p:ph type="sldNum" sz="quarter" idx="12"/>
          </p:nvPr>
        </p:nvSpPr>
        <p:spPr/>
        <p:txBody>
          <a:bodyPr/>
          <a:lstStyle/>
          <a:p>
            <a:fld id="{75181DF3-0B37-4E88-8FA7-F75D1D4464D8}" type="slidenum">
              <a:rPr lang="ru-UA" smtClean="0"/>
              <a:t>2</a:t>
            </a:fld>
            <a:endParaRPr lang="ru-UA"/>
          </a:p>
        </p:txBody>
      </p:sp>
    </p:spTree>
    <p:extLst>
      <p:ext uri="{BB962C8B-B14F-4D97-AF65-F5344CB8AC3E}">
        <p14:creationId xmlns:p14="http://schemas.microsoft.com/office/powerpoint/2010/main" val="2332280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A79A2-CCCC-4C34-9A50-1D4D40FAA988}"/>
              </a:ext>
            </a:extLst>
          </p:cNvPr>
          <p:cNvSpPr>
            <a:spLocks noGrp="1"/>
          </p:cNvSpPr>
          <p:nvPr>
            <p:ph type="title"/>
          </p:nvPr>
        </p:nvSpPr>
        <p:spPr/>
        <p:txBody>
          <a:bodyPr/>
          <a:lstStyle/>
          <a:p>
            <a:r>
              <a:rPr lang="uk-UA" dirty="0"/>
              <a:t>Реалізація </a:t>
            </a:r>
            <a:r>
              <a:rPr lang="en-US" dirty="0"/>
              <a:t>LSTM </a:t>
            </a:r>
            <a:r>
              <a:rPr lang="uk-UA" dirty="0"/>
              <a:t>та оцінка результату</a:t>
            </a:r>
            <a:endParaRPr lang="ru-UA" dirty="0"/>
          </a:p>
        </p:txBody>
      </p:sp>
      <p:pic>
        <p:nvPicPr>
          <p:cNvPr id="3" name="Рисунок 2">
            <a:extLst>
              <a:ext uri="{FF2B5EF4-FFF2-40B4-BE49-F238E27FC236}">
                <a16:creationId xmlns:a16="http://schemas.microsoft.com/office/drawing/2014/main" id="{F4DDE3E3-ADA5-4F6F-965F-BED27CD706E9}"/>
              </a:ext>
            </a:extLst>
          </p:cNvPr>
          <p:cNvPicPr/>
          <p:nvPr/>
        </p:nvPicPr>
        <p:blipFill>
          <a:blip r:embed="rId2"/>
          <a:stretch>
            <a:fillRect/>
          </a:stretch>
        </p:blipFill>
        <p:spPr>
          <a:xfrm>
            <a:off x="914724" y="1593942"/>
            <a:ext cx="3548279" cy="2338866"/>
          </a:xfrm>
          <a:prstGeom prst="rect">
            <a:avLst/>
          </a:prstGeom>
        </p:spPr>
      </p:pic>
      <p:sp>
        <p:nvSpPr>
          <p:cNvPr id="4" name="TextBox 3">
            <a:extLst>
              <a:ext uri="{FF2B5EF4-FFF2-40B4-BE49-F238E27FC236}">
                <a16:creationId xmlns:a16="http://schemas.microsoft.com/office/drawing/2014/main" id="{0663464A-88E9-4742-8155-44CA46E417A6}"/>
              </a:ext>
            </a:extLst>
          </p:cNvPr>
          <p:cNvSpPr txBox="1"/>
          <p:nvPr/>
        </p:nvSpPr>
        <p:spPr>
          <a:xfrm>
            <a:off x="1597981" y="3932808"/>
            <a:ext cx="1864310" cy="369332"/>
          </a:xfrm>
          <a:prstGeom prst="rect">
            <a:avLst/>
          </a:prstGeom>
          <a:noFill/>
        </p:spPr>
        <p:txBody>
          <a:bodyPr wrap="square" rtlCol="0">
            <a:spAutoFit/>
          </a:bodyPr>
          <a:lstStyle/>
          <a:p>
            <a:r>
              <a:rPr lang="uk-UA" dirty="0"/>
              <a:t>Підсумок моделі</a:t>
            </a:r>
            <a:endParaRPr lang="ru-UA" dirty="0"/>
          </a:p>
        </p:txBody>
      </p:sp>
      <p:pic>
        <p:nvPicPr>
          <p:cNvPr id="5" name="Рисунок 4">
            <a:extLst>
              <a:ext uri="{FF2B5EF4-FFF2-40B4-BE49-F238E27FC236}">
                <a16:creationId xmlns:a16="http://schemas.microsoft.com/office/drawing/2014/main" id="{B468830B-A405-4A19-9889-375C98A381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49699" y="1593942"/>
            <a:ext cx="5860415" cy="4414520"/>
          </a:xfrm>
          <a:prstGeom prst="rect">
            <a:avLst/>
          </a:prstGeom>
          <a:noFill/>
        </p:spPr>
      </p:pic>
      <p:sp>
        <p:nvSpPr>
          <p:cNvPr id="6" name="TextBox 5">
            <a:extLst>
              <a:ext uri="{FF2B5EF4-FFF2-40B4-BE49-F238E27FC236}">
                <a16:creationId xmlns:a16="http://schemas.microsoft.com/office/drawing/2014/main" id="{626ACE83-9E73-43A7-8F21-F717BB273112}"/>
              </a:ext>
            </a:extLst>
          </p:cNvPr>
          <p:cNvSpPr txBox="1"/>
          <p:nvPr/>
        </p:nvSpPr>
        <p:spPr>
          <a:xfrm>
            <a:off x="7403977" y="6008462"/>
            <a:ext cx="2334828" cy="369332"/>
          </a:xfrm>
          <a:prstGeom prst="rect">
            <a:avLst/>
          </a:prstGeom>
          <a:noFill/>
        </p:spPr>
        <p:txBody>
          <a:bodyPr wrap="square" rtlCol="0">
            <a:spAutoFit/>
          </a:bodyPr>
          <a:lstStyle/>
          <a:p>
            <a:r>
              <a:rPr lang="uk-UA" dirty="0"/>
              <a:t>Візуалізація прогнозу</a:t>
            </a:r>
            <a:endParaRPr lang="ru-UA" dirty="0"/>
          </a:p>
        </p:txBody>
      </p:sp>
      <p:pic>
        <p:nvPicPr>
          <p:cNvPr id="8" name="Рисунок 7">
            <a:extLst>
              <a:ext uri="{FF2B5EF4-FFF2-40B4-BE49-F238E27FC236}">
                <a16:creationId xmlns:a16="http://schemas.microsoft.com/office/drawing/2014/main" id="{E433827F-EE84-401C-8303-603A053B9B2F}"/>
              </a:ext>
            </a:extLst>
          </p:cNvPr>
          <p:cNvPicPr>
            <a:picLocks noChangeAspect="1"/>
          </p:cNvPicPr>
          <p:nvPr/>
        </p:nvPicPr>
        <p:blipFill>
          <a:blip r:embed="rId4"/>
          <a:stretch>
            <a:fillRect/>
          </a:stretch>
        </p:blipFill>
        <p:spPr>
          <a:xfrm>
            <a:off x="981886" y="4484249"/>
            <a:ext cx="3222856" cy="1690679"/>
          </a:xfrm>
          <a:prstGeom prst="rect">
            <a:avLst/>
          </a:prstGeom>
        </p:spPr>
      </p:pic>
      <p:sp>
        <p:nvSpPr>
          <p:cNvPr id="9" name="TextBox 8">
            <a:extLst>
              <a:ext uri="{FF2B5EF4-FFF2-40B4-BE49-F238E27FC236}">
                <a16:creationId xmlns:a16="http://schemas.microsoft.com/office/drawing/2014/main" id="{34FCE7CB-4837-4B57-B98E-3BA17EB48281}"/>
              </a:ext>
            </a:extLst>
          </p:cNvPr>
          <p:cNvSpPr txBox="1"/>
          <p:nvPr/>
        </p:nvSpPr>
        <p:spPr>
          <a:xfrm>
            <a:off x="1521449" y="6308209"/>
            <a:ext cx="2334827" cy="369332"/>
          </a:xfrm>
          <a:prstGeom prst="rect">
            <a:avLst/>
          </a:prstGeom>
          <a:noFill/>
        </p:spPr>
        <p:txBody>
          <a:bodyPr wrap="square" rtlCol="0">
            <a:spAutoFit/>
          </a:bodyPr>
          <a:lstStyle/>
          <a:p>
            <a:r>
              <a:rPr lang="uk-UA" dirty="0"/>
              <a:t>Оцінка метриками</a:t>
            </a:r>
            <a:endParaRPr lang="ru-UA" dirty="0"/>
          </a:p>
        </p:txBody>
      </p:sp>
      <p:sp>
        <p:nvSpPr>
          <p:cNvPr id="10" name="Номер слайда 9">
            <a:extLst>
              <a:ext uri="{FF2B5EF4-FFF2-40B4-BE49-F238E27FC236}">
                <a16:creationId xmlns:a16="http://schemas.microsoft.com/office/drawing/2014/main" id="{2111E0D0-E059-418F-92DB-14B684DD449E}"/>
              </a:ext>
            </a:extLst>
          </p:cNvPr>
          <p:cNvSpPr>
            <a:spLocks noGrp="1"/>
          </p:cNvSpPr>
          <p:nvPr>
            <p:ph type="sldNum" sz="quarter" idx="12"/>
          </p:nvPr>
        </p:nvSpPr>
        <p:spPr/>
        <p:txBody>
          <a:bodyPr/>
          <a:lstStyle/>
          <a:p>
            <a:fld id="{75181DF3-0B37-4E88-8FA7-F75D1D4464D8}" type="slidenum">
              <a:rPr lang="ru-UA" smtClean="0"/>
              <a:t>20</a:t>
            </a:fld>
            <a:endParaRPr lang="ru-UA"/>
          </a:p>
        </p:txBody>
      </p:sp>
    </p:spTree>
    <p:extLst>
      <p:ext uri="{BB962C8B-B14F-4D97-AF65-F5344CB8AC3E}">
        <p14:creationId xmlns:p14="http://schemas.microsoft.com/office/powerpoint/2010/main" val="828945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79697B-5E11-4AFA-8BA6-02A2A8021AD3}"/>
              </a:ext>
            </a:extLst>
          </p:cNvPr>
          <p:cNvSpPr>
            <a:spLocks noGrp="1"/>
          </p:cNvSpPr>
          <p:nvPr>
            <p:ph type="title"/>
          </p:nvPr>
        </p:nvSpPr>
        <p:spPr/>
        <p:txBody>
          <a:bodyPr/>
          <a:lstStyle/>
          <a:p>
            <a:r>
              <a:rPr lang="uk-UA" dirty="0"/>
              <a:t>Веб-застосунок</a:t>
            </a:r>
            <a:endParaRPr lang="ru-UA" dirty="0"/>
          </a:p>
        </p:txBody>
      </p:sp>
      <p:pic>
        <p:nvPicPr>
          <p:cNvPr id="3" name="Рисунок 2">
            <a:extLst>
              <a:ext uri="{FF2B5EF4-FFF2-40B4-BE49-F238E27FC236}">
                <a16:creationId xmlns:a16="http://schemas.microsoft.com/office/drawing/2014/main" id="{9E77441B-DAAC-4F23-AB34-AC3002A4EA2B}"/>
              </a:ext>
            </a:extLst>
          </p:cNvPr>
          <p:cNvPicPr/>
          <p:nvPr/>
        </p:nvPicPr>
        <p:blipFill>
          <a:blip r:embed="rId2"/>
          <a:stretch>
            <a:fillRect/>
          </a:stretch>
        </p:blipFill>
        <p:spPr>
          <a:xfrm>
            <a:off x="323218" y="1371401"/>
            <a:ext cx="6175204" cy="2999685"/>
          </a:xfrm>
          <a:prstGeom prst="rect">
            <a:avLst/>
          </a:prstGeom>
        </p:spPr>
      </p:pic>
      <p:pic>
        <p:nvPicPr>
          <p:cNvPr id="4" name="Рисунок 3">
            <a:extLst>
              <a:ext uri="{FF2B5EF4-FFF2-40B4-BE49-F238E27FC236}">
                <a16:creationId xmlns:a16="http://schemas.microsoft.com/office/drawing/2014/main" id="{27000B56-4583-4186-B929-C84854922A93}"/>
              </a:ext>
            </a:extLst>
          </p:cNvPr>
          <p:cNvPicPr/>
          <p:nvPr/>
        </p:nvPicPr>
        <p:blipFill>
          <a:blip r:embed="rId3"/>
          <a:stretch>
            <a:fillRect/>
          </a:stretch>
        </p:blipFill>
        <p:spPr>
          <a:xfrm>
            <a:off x="5555925" y="3573296"/>
            <a:ext cx="6526583" cy="3106258"/>
          </a:xfrm>
          <a:prstGeom prst="rect">
            <a:avLst/>
          </a:prstGeom>
        </p:spPr>
      </p:pic>
      <p:sp>
        <p:nvSpPr>
          <p:cNvPr id="5" name="TextBox 4">
            <a:extLst>
              <a:ext uri="{FF2B5EF4-FFF2-40B4-BE49-F238E27FC236}">
                <a16:creationId xmlns:a16="http://schemas.microsoft.com/office/drawing/2014/main" id="{A427BC5D-2DF2-468A-B3D5-397FC28084BE}"/>
              </a:ext>
            </a:extLst>
          </p:cNvPr>
          <p:cNvSpPr txBox="1"/>
          <p:nvPr/>
        </p:nvSpPr>
        <p:spPr>
          <a:xfrm>
            <a:off x="7128769" y="2017732"/>
            <a:ext cx="3835153" cy="646331"/>
          </a:xfrm>
          <a:prstGeom prst="rect">
            <a:avLst/>
          </a:prstGeom>
          <a:noFill/>
        </p:spPr>
        <p:txBody>
          <a:bodyPr wrap="square" rtlCol="0">
            <a:spAutoFit/>
          </a:bodyPr>
          <a:lstStyle/>
          <a:p>
            <a:r>
              <a:rPr lang="uk-UA" dirty="0"/>
              <a:t>Розроблено веб-застосунок з використанням </a:t>
            </a:r>
            <a:r>
              <a:rPr lang="en-US" dirty="0"/>
              <a:t>Dash </a:t>
            </a:r>
            <a:r>
              <a:rPr lang="uk-UA" dirty="0"/>
              <a:t>і </a:t>
            </a:r>
            <a:r>
              <a:rPr lang="en-US" dirty="0" err="1"/>
              <a:t>Plotly</a:t>
            </a:r>
            <a:endParaRPr lang="ru-UA" dirty="0"/>
          </a:p>
        </p:txBody>
      </p:sp>
      <p:sp>
        <p:nvSpPr>
          <p:cNvPr id="6" name="TextBox 5">
            <a:extLst>
              <a:ext uri="{FF2B5EF4-FFF2-40B4-BE49-F238E27FC236}">
                <a16:creationId xmlns:a16="http://schemas.microsoft.com/office/drawing/2014/main" id="{4332A0C8-A24C-4AD6-ABF4-7B4ED1DB205C}"/>
              </a:ext>
            </a:extLst>
          </p:cNvPr>
          <p:cNvSpPr txBox="1"/>
          <p:nvPr/>
        </p:nvSpPr>
        <p:spPr>
          <a:xfrm>
            <a:off x="1033508" y="4980373"/>
            <a:ext cx="3032464" cy="1200329"/>
          </a:xfrm>
          <a:prstGeom prst="rect">
            <a:avLst/>
          </a:prstGeom>
          <a:noFill/>
        </p:spPr>
        <p:txBody>
          <a:bodyPr wrap="square" rtlCol="0">
            <a:spAutoFit/>
          </a:bodyPr>
          <a:lstStyle/>
          <a:p>
            <a:pPr marL="285750" indent="-285750">
              <a:buFontTx/>
              <a:buChar char="-"/>
            </a:pPr>
            <a:r>
              <a:rPr lang="uk-UA" dirty="0"/>
              <a:t>Можливість комбінувати технічні індикатори </a:t>
            </a:r>
          </a:p>
          <a:p>
            <a:pPr marL="285750" indent="-285750">
              <a:buFontTx/>
              <a:buChar char="-"/>
            </a:pPr>
            <a:r>
              <a:rPr lang="uk-UA" dirty="0"/>
              <a:t>Отримати прогноз щодо цін акцій</a:t>
            </a:r>
            <a:endParaRPr lang="ru-UA" dirty="0"/>
          </a:p>
        </p:txBody>
      </p:sp>
      <p:sp>
        <p:nvSpPr>
          <p:cNvPr id="7" name="Номер слайда 6">
            <a:extLst>
              <a:ext uri="{FF2B5EF4-FFF2-40B4-BE49-F238E27FC236}">
                <a16:creationId xmlns:a16="http://schemas.microsoft.com/office/drawing/2014/main" id="{F05CEC64-72E9-4191-9E35-AE94C658AF85}"/>
              </a:ext>
            </a:extLst>
          </p:cNvPr>
          <p:cNvSpPr>
            <a:spLocks noGrp="1"/>
          </p:cNvSpPr>
          <p:nvPr>
            <p:ph type="sldNum" sz="quarter" idx="12"/>
          </p:nvPr>
        </p:nvSpPr>
        <p:spPr/>
        <p:txBody>
          <a:bodyPr/>
          <a:lstStyle/>
          <a:p>
            <a:fld id="{75181DF3-0B37-4E88-8FA7-F75D1D4464D8}" type="slidenum">
              <a:rPr lang="ru-UA" smtClean="0"/>
              <a:t>21</a:t>
            </a:fld>
            <a:endParaRPr lang="ru-UA"/>
          </a:p>
        </p:txBody>
      </p:sp>
    </p:spTree>
    <p:extLst>
      <p:ext uri="{BB962C8B-B14F-4D97-AF65-F5344CB8AC3E}">
        <p14:creationId xmlns:p14="http://schemas.microsoft.com/office/powerpoint/2010/main" val="413367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72AFF3-8007-488D-B4D5-ED34F7D43131}"/>
              </a:ext>
            </a:extLst>
          </p:cNvPr>
          <p:cNvSpPr>
            <a:spLocks noGrp="1"/>
          </p:cNvSpPr>
          <p:nvPr>
            <p:ph type="title"/>
          </p:nvPr>
        </p:nvSpPr>
        <p:spPr/>
        <p:txBody>
          <a:bodyPr/>
          <a:lstStyle/>
          <a:p>
            <a:r>
              <a:rPr lang="uk-UA" dirty="0"/>
              <a:t>Висновки</a:t>
            </a:r>
            <a:endParaRPr lang="ru-UA" dirty="0"/>
          </a:p>
        </p:txBody>
      </p:sp>
      <p:sp>
        <p:nvSpPr>
          <p:cNvPr id="3" name="TextBox 2">
            <a:extLst>
              <a:ext uri="{FF2B5EF4-FFF2-40B4-BE49-F238E27FC236}">
                <a16:creationId xmlns:a16="http://schemas.microsoft.com/office/drawing/2014/main" id="{042C56E8-5576-4B7E-BAD7-D835C0AF5123}"/>
              </a:ext>
            </a:extLst>
          </p:cNvPr>
          <p:cNvSpPr txBox="1"/>
          <p:nvPr/>
        </p:nvSpPr>
        <p:spPr>
          <a:xfrm>
            <a:off x="838200" y="1450991"/>
            <a:ext cx="10515600" cy="5078313"/>
          </a:xfrm>
          <a:prstGeom prst="rect">
            <a:avLst/>
          </a:prstGeom>
          <a:noFill/>
        </p:spPr>
        <p:txBody>
          <a:bodyPr wrap="square" rtlCol="0">
            <a:spAutoFit/>
          </a:bodyPr>
          <a:lstStyle/>
          <a:p>
            <a:r>
              <a:rPr lang="uk-UA" dirty="0">
                <a:effectLst/>
                <a:ea typeface="Calibri" panose="020F0502020204030204" pitchFamily="34" charset="0"/>
              </a:rPr>
              <a:t>	</a:t>
            </a:r>
            <a:r>
              <a:rPr lang="uk-UA" sz="1900" dirty="0">
                <a:effectLst/>
                <a:ea typeface="Calibri" panose="020F0502020204030204" pitchFamily="34" charset="0"/>
              </a:rPr>
              <a:t>В ході виконання дипломної роботи був реалізований підхід до прогнозу часового ряду цін акцій певної компанії, який базується на зборі якомога більшої кількості даних, які впливають або відображають рух на ринку акцій.</a:t>
            </a:r>
          </a:p>
          <a:p>
            <a:endParaRPr lang="uk-UA" dirty="0">
              <a:effectLst/>
              <a:ea typeface="Calibri" panose="020F0502020204030204" pitchFamily="34" charset="0"/>
            </a:endParaRPr>
          </a:p>
          <a:p>
            <a:pPr marL="285750" indent="-285750">
              <a:buFont typeface="Arial" panose="020B0604020202020204" pitchFamily="34" charset="0"/>
              <a:buChar char="•"/>
            </a:pPr>
            <a:r>
              <a:rPr lang="uk-UA" dirty="0"/>
              <a:t>З можливих математичних методів обрано найбільш підходящий для даної задачі - </a:t>
            </a:r>
            <a:r>
              <a:rPr lang="uk-UA" dirty="0">
                <a:effectLst/>
                <a:ea typeface="Calibri" panose="020F0502020204030204" pitchFamily="34" charset="0"/>
              </a:rPr>
              <a:t>модифікація </a:t>
            </a:r>
            <a:r>
              <a:rPr lang="en-US" dirty="0">
                <a:ea typeface="Calibri" panose="020F0502020204030204" pitchFamily="34" charset="0"/>
              </a:rPr>
              <a:t>RNN </a:t>
            </a:r>
            <a:r>
              <a:rPr lang="uk-UA" dirty="0">
                <a:effectLst/>
                <a:ea typeface="Calibri" panose="020F0502020204030204" pitchFamily="34" charset="0"/>
              </a:rPr>
              <a:t>модель довгої короткострокової пам’яті </a:t>
            </a:r>
            <a:r>
              <a:rPr lang="en-US" dirty="0">
                <a:effectLst/>
                <a:ea typeface="Calibri" panose="020F0502020204030204" pitchFamily="34" charset="0"/>
              </a:rPr>
              <a:t>LSTM</a:t>
            </a:r>
          </a:p>
          <a:p>
            <a:pPr marL="285750" indent="-285750">
              <a:buFont typeface="Arial" panose="020B0604020202020204" pitchFamily="34" charset="0"/>
              <a:buChar char="•"/>
            </a:pPr>
            <a:r>
              <a:rPr lang="uk-UA" dirty="0"/>
              <a:t>Досліджено проблемну область, зібрані необхідні дані. Для створення додаткових ознак застосовано перетворення Фур’є та класифіковано фінансові новини за настроєм.</a:t>
            </a:r>
          </a:p>
          <a:p>
            <a:pPr marL="285750" indent="-285750">
              <a:buFont typeface="Arial" panose="020B0604020202020204" pitchFamily="34" charset="0"/>
              <a:buChar char="•"/>
            </a:pPr>
            <a:r>
              <a:rPr lang="uk-UA" dirty="0">
                <a:effectLst/>
                <a:ea typeface="Calibri" panose="020F0502020204030204" pitchFamily="34" charset="0"/>
              </a:rPr>
              <a:t>Вхі</a:t>
            </a:r>
            <a:r>
              <a:rPr lang="uk-UA" dirty="0">
                <a:ea typeface="Calibri" panose="020F0502020204030204" pitchFamily="34" charset="0"/>
              </a:rPr>
              <a:t>дні дані оброблені та протестовані, розмірність понижена з застосуванням методу головних компонент. </a:t>
            </a:r>
            <a:r>
              <a:rPr lang="uk-UA" dirty="0">
                <a:effectLst/>
                <a:ea typeface="Calibri" panose="020F0502020204030204" pitchFamily="34" charset="0"/>
              </a:rPr>
              <a:t>Тренувальна та </a:t>
            </a:r>
            <a:r>
              <a:rPr lang="uk-UA" dirty="0" err="1">
                <a:effectLst/>
                <a:ea typeface="Calibri" panose="020F0502020204030204" pitchFamily="34" charset="0"/>
              </a:rPr>
              <a:t>валідаціна</a:t>
            </a:r>
            <a:r>
              <a:rPr lang="uk-UA" dirty="0">
                <a:effectLst/>
                <a:ea typeface="Calibri" panose="020F0502020204030204" pitchFamily="34" charset="0"/>
              </a:rPr>
              <a:t> вибірки включають в себе дані з 01.01.2010 до 01.09.2019. Прогнозування відбувається на період з 01.09.2019 до 02.04.2021.</a:t>
            </a:r>
            <a:endParaRPr lang="uk-UA" dirty="0">
              <a:ea typeface="Calibri" panose="020F0502020204030204" pitchFamily="34" charset="0"/>
            </a:endParaRPr>
          </a:p>
          <a:p>
            <a:pPr marL="285750" indent="-285750">
              <a:buFont typeface="Arial" panose="020B0604020202020204" pitchFamily="34" charset="0"/>
              <a:buChar char="•"/>
            </a:pPr>
            <a:r>
              <a:rPr lang="uk-UA" dirty="0">
                <a:effectLst/>
                <a:ea typeface="Calibri" panose="020F0502020204030204" pitchFamily="34" charset="0"/>
              </a:rPr>
              <a:t>Нейронна мережа </a:t>
            </a:r>
            <a:r>
              <a:rPr lang="uk-UA" dirty="0" err="1">
                <a:effectLst/>
                <a:ea typeface="Calibri" panose="020F0502020204030204" pitchFamily="34" charset="0"/>
              </a:rPr>
              <a:t>обучена</a:t>
            </a:r>
            <a:r>
              <a:rPr lang="uk-UA" dirty="0">
                <a:effectLst/>
                <a:ea typeface="Calibri" panose="020F0502020204030204" pitchFamily="34" charset="0"/>
              </a:rPr>
              <a:t>, результат прогнозування оцінений метриками. Розроблено веб-застосунок на </a:t>
            </a:r>
            <a:r>
              <a:rPr lang="en-US" dirty="0">
                <a:effectLst/>
                <a:ea typeface="Calibri" panose="020F0502020204030204" pitchFamily="34" charset="0"/>
              </a:rPr>
              <a:t>Dash</a:t>
            </a:r>
            <a:r>
              <a:rPr lang="uk-UA" dirty="0">
                <a:effectLst/>
                <a:ea typeface="Calibri" panose="020F0502020204030204" pitchFamily="34" charset="0"/>
              </a:rPr>
              <a:t>, який є інтерактивним та дозволяє користувачу оцінити результат прогнозування і взаємодіяти з інформацією.</a:t>
            </a:r>
          </a:p>
          <a:p>
            <a:endParaRPr lang="ru-UA" dirty="0">
              <a:effectLst/>
              <a:ea typeface="Calibri" panose="020F0502020204030204" pitchFamily="34" charset="0"/>
            </a:endParaRPr>
          </a:p>
          <a:p>
            <a:r>
              <a:rPr lang="uk-UA" dirty="0">
                <a:effectLst/>
                <a:ea typeface="Calibri" panose="020F0502020204030204" pitchFamily="34" charset="0"/>
              </a:rPr>
              <a:t>Програмна реалізація відбувалась в середовищах </a:t>
            </a:r>
            <a:r>
              <a:rPr lang="en-US" dirty="0" err="1">
                <a:effectLst/>
                <a:ea typeface="Calibri" panose="020F0502020204030204" pitchFamily="34" charset="0"/>
              </a:rPr>
              <a:t>Jupyter</a:t>
            </a:r>
            <a:r>
              <a:rPr lang="en-US" dirty="0">
                <a:effectLst/>
                <a:ea typeface="Calibri" panose="020F0502020204030204" pitchFamily="34" charset="0"/>
              </a:rPr>
              <a:t> </a:t>
            </a:r>
            <a:r>
              <a:rPr lang="uk-UA" dirty="0">
                <a:effectLst/>
                <a:ea typeface="Calibri" panose="020F0502020204030204" pitchFamily="34" charset="0"/>
              </a:rPr>
              <a:t>та </a:t>
            </a:r>
            <a:r>
              <a:rPr lang="en-US" dirty="0">
                <a:effectLst/>
                <a:ea typeface="Calibri" panose="020F0502020204030204" pitchFamily="34" charset="0"/>
              </a:rPr>
              <a:t>PyCharm Community</a:t>
            </a:r>
            <a:r>
              <a:rPr lang="uk-UA" dirty="0">
                <a:effectLst/>
                <a:ea typeface="Calibri" panose="020F0502020204030204" pitchFamily="34" charset="0"/>
              </a:rPr>
              <a:t>, було використано такі бібліотеки мови програмування </a:t>
            </a:r>
            <a:r>
              <a:rPr lang="en-US" dirty="0">
                <a:effectLst/>
                <a:ea typeface="Calibri" panose="020F0502020204030204" pitchFamily="34" charset="0"/>
              </a:rPr>
              <a:t>Python</a:t>
            </a:r>
            <a:r>
              <a:rPr lang="uk-UA" dirty="0">
                <a:effectLst/>
                <a:ea typeface="Calibri" panose="020F0502020204030204" pitchFamily="34" charset="0"/>
              </a:rPr>
              <a:t>, як</a:t>
            </a:r>
            <a:r>
              <a:rPr lang="en-US" dirty="0">
                <a:effectLst/>
                <a:ea typeface="Calibri" panose="020F0502020204030204" pitchFamily="34" charset="0"/>
              </a:rPr>
              <a:t> </a:t>
            </a:r>
            <a:r>
              <a:rPr lang="en-US" dirty="0" err="1">
                <a:effectLst/>
                <a:ea typeface="Calibri" panose="020F0502020204030204" pitchFamily="34" charset="0"/>
              </a:rPr>
              <a:t>pytrends</a:t>
            </a:r>
            <a:r>
              <a:rPr lang="en-US" dirty="0">
                <a:effectLst/>
                <a:ea typeface="Calibri" panose="020F0502020204030204" pitchFamily="34" charset="0"/>
              </a:rPr>
              <a:t>, </a:t>
            </a:r>
            <a:r>
              <a:rPr lang="en-US" dirty="0" err="1">
                <a:effectLst/>
                <a:ea typeface="Calibri" panose="020F0502020204030204" pitchFamily="34" charset="0"/>
              </a:rPr>
              <a:t>numpy</a:t>
            </a:r>
            <a:r>
              <a:rPr lang="en-US" dirty="0">
                <a:effectLst/>
                <a:ea typeface="Calibri" panose="020F0502020204030204" pitchFamily="34" charset="0"/>
              </a:rPr>
              <a:t>,</a:t>
            </a:r>
            <a:r>
              <a:rPr lang="uk-UA" dirty="0">
                <a:effectLst/>
                <a:ea typeface="Calibri" panose="020F0502020204030204" pitchFamily="34" charset="0"/>
              </a:rPr>
              <a:t> </a:t>
            </a:r>
            <a:r>
              <a:rPr lang="en-US" dirty="0">
                <a:effectLst/>
                <a:ea typeface="Calibri" panose="020F0502020204030204" pitchFamily="34" charset="0"/>
              </a:rPr>
              <a:t>ta, </a:t>
            </a:r>
            <a:r>
              <a:rPr lang="en-US" dirty="0" err="1">
                <a:effectLst/>
                <a:ea typeface="Calibri" panose="020F0502020204030204" pitchFamily="34" charset="0"/>
              </a:rPr>
              <a:t>BeautifulSoup</a:t>
            </a:r>
            <a:r>
              <a:rPr lang="en-US" dirty="0">
                <a:effectLst/>
                <a:ea typeface="Calibri" panose="020F0502020204030204" pitchFamily="34" charset="0"/>
              </a:rPr>
              <a:t>, transformers, </a:t>
            </a:r>
            <a:r>
              <a:rPr lang="en-US" dirty="0" err="1">
                <a:effectLst/>
                <a:ea typeface="Calibri" panose="020F0502020204030204" pitchFamily="34" charset="0"/>
              </a:rPr>
              <a:t>TyTorch</a:t>
            </a:r>
            <a:r>
              <a:rPr lang="en-US" dirty="0">
                <a:effectLst/>
                <a:ea typeface="Calibri" panose="020F0502020204030204" pitchFamily="34" charset="0"/>
              </a:rPr>
              <a:t>, </a:t>
            </a:r>
            <a:r>
              <a:rPr lang="en-US" dirty="0" err="1">
                <a:effectLst/>
                <a:ea typeface="Calibri" panose="020F0502020204030204" pitchFamily="34" charset="0"/>
              </a:rPr>
              <a:t>sklearn</a:t>
            </a:r>
            <a:r>
              <a:rPr lang="en-US" dirty="0">
                <a:effectLst/>
                <a:ea typeface="Calibri" panose="020F0502020204030204" pitchFamily="34" charset="0"/>
              </a:rPr>
              <a:t>, </a:t>
            </a:r>
            <a:r>
              <a:rPr lang="en-US" dirty="0" err="1">
                <a:effectLst/>
                <a:ea typeface="Calibri" panose="020F0502020204030204" pitchFamily="34" charset="0"/>
              </a:rPr>
              <a:t>keras</a:t>
            </a:r>
            <a:r>
              <a:rPr lang="en-US" dirty="0">
                <a:ea typeface="Calibri" panose="020F0502020204030204" pitchFamily="34" charset="0"/>
              </a:rPr>
              <a:t> (</a:t>
            </a:r>
            <a:r>
              <a:rPr lang="en-US" dirty="0" err="1">
                <a:ea typeface="Calibri" panose="020F0502020204030204" pitchFamily="34" charset="0"/>
              </a:rPr>
              <a:t>tensorflow</a:t>
            </a:r>
            <a:r>
              <a:rPr lang="en-US" dirty="0">
                <a:ea typeface="Calibri" panose="020F0502020204030204" pitchFamily="34" charset="0"/>
              </a:rPr>
              <a:t>).</a:t>
            </a:r>
            <a:endParaRPr lang="uk-UA" dirty="0">
              <a:effectLst/>
              <a:ea typeface="Calibri" panose="020F0502020204030204" pitchFamily="34" charset="0"/>
            </a:endParaRPr>
          </a:p>
        </p:txBody>
      </p:sp>
      <p:sp>
        <p:nvSpPr>
          <p:cNvPr id="4" name="Номер слайда 3">
            <a:extLst>
              <a:ext uri="{FF2B5EF4-FFF2-40B4-BE49-F238E27FC236}">
                <a16:creationId xmlns:a16="http://schemas.microsoft.com/office/drawing/2014/main" id="{602280AC-6455-4B3B-9759-5E1D39E0E010}"/>
              </a:ext>
            </a:extLst>
          </p:cNvPr>
          <p:cNvSpPr>
            <a:spLocks noGrp="1"/>
          </p:cNvSpPr>
          <p:nvPr>
            <p:ph type="sldNum" sz="quarter" idx="12"/>
          </p:nvPr>
        </p:nvSpPr>
        <p:spPr/>
        <p:txBody>
          <a:bodyPr/>
          <a:lstStyle/>
          <a:p>
            <a:fld id="{75181DF3-0B37-4E88-8FA7-F75D1D4464D8}" type="slidenum">
              <a:rPr lang="ru-UA" smtClean="0"/>
              <a:t>22</a:t>
            </a:fld>
            <a:endParaRPr lang="ru-UA"/>
          </a:p>
        </p:txBody>
      </p:sp>
    </p:spTree>
    <p:extLst>
      <p:ext uri="{BB962C8B-B14F-4D97-AF65-F5344CB8AC3E}">
        <p14:creationId xmlns:p14="http://schemas.microsoft.com/office/powerpoint/2010/main" val="4207899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CC9364-A554-42D6-A3DA-6D2769B4A2E2}"/>
              </a:ext>
            </a:extLst>
          </p:cNvPr>
          <p:cNvSpPr>
            <a:spLocks noGrp="1"/>
          </p:cNvSpPr>
          <p:nvPr>
            <p:ph type="title"/>
          </p:nvPr>
        </p:nvSpPr>
        <p:spPr>
          <a:xfrm>
            <a:off x="3651866" y="2766218"/>
            <a:ext cx="4888267" cy="1325563"/>
          </a:xfrm>
        </p:spPr>
        <p:txBody>
          <a:bodyPr>
            <a:noAutofit/>
          </a:bodyPr>
          <a:lstStyle/>
          <a:p>
            <a:r>
              <a:rPr lang="uk-UA" sz="5400" dirty="0"/>
              <a:t>Дякую за увагу!</a:t>
            </a:r>
            <a:endParaRPr lang="ru-UA" sz="5400" dirty="0"/>
          </a:p>
        </p:txBody>
      </p:sp>
      <p:sp>
        <p:nvSpPr>
          <p:cNvPr id="3" name="Номер слайда 2">
            <a:extLst>
              <a:ext uri="{FF2B5EF4-FFF2-40B4-BE49-F238E27FC236}">
                <a16:creationId xmlns:a16="http://schemas.microsoft.com/office/drawing/2014/main" id="{8DA6297B-7093-4A69-8420-D14D6C0C726B}"/>
              </a:ext>
            </a:extLst>
          </p:cNvPr>
          <p:cNvSpPr>
            <a:spLocks noGrp="1"/>
          </p:cNvSpPr>
          <p:nvPr>
            <p:ph type="sldNum" sz="quarter" idx="12"/>
          </p:nvPr>
        </p:nvSpPr>
        <p:spPr/>
        <p:txBody>
          <a:bodyPr/>
          <a:lstStyle/>
          <a:p>
            <a:fld id="{75181DF3-0B37-4E88-8FA7-F75D1D4464D8}" type="slidenum">
              <a:rPr lang="ru-UA" smtClean="0"/>
              <a:t>23</a:t>
            </a:fld>
            <a:endParaRPr lang="ru-UA"/>
          </a:p>
        </p:txBody>
      </p:sp>
    </p:spTree>
    <p:extLst>
      <p:ext uri="{BB962C8B-B14F-4D97-AF65-F5344CB8AC3E}">
        <p14:creationId xmlns:p14="http://schemas.microsoft.com/office/powerpoint/2010/main" val="87189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A45AD1-D236-4B98-9CFC-04413AB1AB74}"/>
              </a:ext>
            </a:extLst>
          </p:cNvPr>
          <p:cNvSpPr>
            <a:spLocks noGrp="1"/>
          </p:cNvSpPr>
          <p:nvPr>
            <p:ph type="title"/>
          </p:nvPr>
        </p:nvSpPr>
        <p:spPr/>
        <p:txBody>
          <a:bodyPr/>
          <a:lstStyle/>
          <a:p>
            <a:r>
              <a:rPr lang="uk-UA" dirty="0"/>
              <a:t>Постановка задачі</a:t>
            </a:r>
            <a:endParaRPr lang="ru-UA" dirty="0"/>
          </a:p>
        </p:txBody>
      </p:sp>
      <p:sp>
        <p:nvSpPr>
          <p:cNvPr id="3" name="TextBox 2">
            <a:extLst>
              <a:ext uri="{FF2B5EF4-FFF2-40B4-BE49-F238E27FC236}">
                <a16:creationId xmlns:a16="http://schemas.microsoft.com/office/drawing/2014/main" id="{EF98D4E2-3842-4E4D-9432-13D0BE47BBFB}"/>
              </a:ext>
            </a:extLst>
          </p:cNvPr>
          <p:cNvSpPr txBox="1"/>
          <p:nvPr/>
        </p:nvSpPr>
        <p:spPr>
          <a:xfrm>
            <a:off x="838200" y="1690688"/>
            <a:ext cx="9454719" cy="1384995"/>
          </a:xfrm>
          <a:prstGeom prst="rect">
            <a:avLst/>
          </a:prstGeom>
          <a:noFill/>
        </p:spPr>
        <p:txBody>
          <a:bodyPr wrap="square" rtlCol="0">
            <a:spAutoFit/>
          </a:bodyPr>
          <a:lstStyle/>
          <a:p>
            <a:r>
              <a:rPr lang="ru-RU" sz="2800" dirty="0"/>
              <a:t>Мета </a:t>
            </a:r>
            <a:r>
              <a:rPr lang="ru-RU" sz="2800" dirty="0" err="1"/>
              <a:t>роботи</a:t>
            </a:r>
            <a:r>
              <a:rPr lang="ru-RU" sz="2800" dirty="0"/>
              <a:t>: </a:t>
            </a:r>
            <a:r>
              <a:rPr lang="ru-RU" sz="2800" dirty="0" err="1"/>
              <a:t>Підвищення</a:t>
            </a:r>
            <a:r>
              <a:rPr lang="ru-RU" sz="2800" dirty="0"/>
              <a:t> </a:t>
            </a:r>
            <a:r>
              <a:rPr lang="ru-RU" sz="2800" dirty="0" err="1"/>
              <a:t>ефективності</a:t>
            </a:r>
            <a:r>
              <a:rPr lang="ru-RU" sz="2800" dirty="0"/>
              <a:t> </a:t>
            </a:r>
            <a:r>
              <a:rPr lang="ru-RU" sz="2800" dirty="0" err="1"/>
              <a:t>фінансової</a:t>
            </a:r>
            <a:r>
              <a:rPr lang="ru-RU" sz="2800" dirty="0"/>
              <a:t> </a:t>
            </a:r>
            <a:r>
              <a:rPr lang="ru-RU" sz="2800" dirty="0" err="1"/>
              <a:t>активності</a:t>
            </a:r>
            <a:r>
              <a:rPr lang="ru-RU" sz="2800" dirty="0"/>
              <a:t> на фондовому ринку, </a:t>
            </a:r>
            <a:r>
              <a:rPr lang="ru-RU" sz="2800" dirty="0" err="1"/>
              <a:t>зокрема</a:t>
            </a:r>
            <a:r>
              <a:rPr lang="ru-RU" sz="2800" dirty="0"/>
              <a:t> при </a:t>
            </a:r>
            <a:r>
              <a:rPr lang="uk-UA" sz="2800" dirty="0">
                <a:effectLst/>
                <a:ea typeface="Calibri" panose="020F0502020204030204" pitchFamily="34" charset="0"/>
              </a:rPr>
              <a:t>прогнозуванні цін акцій компанії </a:t>
            </a:r>
            <a:r>
              <a:rPr lang="en-US" sz="2800" dirty="0">
                <a:effectLst/>
                <a:ea typeface="Calibri" panose="020F0502020204030204" pitchFamily="34" charset="0"/>
              </a:rPr>
              <a:t>Goldman Sachs Group</a:t>
            </a:r>
            <a:endParaRPr lang="ru-UA" sz="2800" dirty="0"/>
          </a:p>
        </p:txBody>
      </p:sp>
      <p:pic>
        <p:nvPicPr>
          <p:cNvPr id="1026" name="Picture 2" descr="Goldman Sachs Group - мировой лидер по инвестициям">
            <a:extLst>
              <a:ext uri="{FF2B5EF4-FFF2-40B4-BE49-F238E27FC236}">
                <a16:creationId xmlns:a16="http://schemas.microsoft.com/office/drawing/2014/main" id="{D45A5349-0DBF-4C09-B221-1567B5072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482" y="3016251"/>
            <a:ext cx="4882718" cy="3051699"/>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401EAD09-1C29-4664-AEF5-FF5C9CFE10C5}"/>
              </a:ext>
            </a:extLst>
          </p:cNvPr>
          <p:cNvPicPr>
            <a:picLocks noChangeAspect="1"/>
          </p:cNvPicPr>
          <p:nvPr/>
        </p:nvPicPr>
        <p:blipFill>
          <a:blip r:embed="rId3"/>
          <a:stretch>
            <a:fillRect/>
          </a:stretch>
        </p:blipFill>
        <p:spPr>
          <a:xfrm>
            <a:off x="567611" y="3216136"/>
            <a:ext cx="6197173" cy="3140271"/>
          </a:xfrm>
          <a:prstGeom prst="rect">
            <a:avLst/>
          </a:prstGeom>
        </p:spPr>
      </p:pic>
      <p:sp>
        <p:nvSpPr>
          <p:cNvPr id="4" name="Номер слайда 3">
            <a:extLst>
              <a:ext uri="{FF2B5EF4-FFF2-40B4-BE49-F238E27FC236}">
                <a16:creationId xmlns:a16="http://schemas.microsoft.com/office/drawing/2014/main" id="{8669E0FB-6F1D-4298-BDE9-E0B46DF312FC}"/>
              </a:ext>
            </a:extLst>
          </p:cNvPr>
          <p:cNvSpPr>
            <a:spLocks noGrp="1"/>
          </p:cNvSpPr>
          <p:nvPr>
            <p:ph type="sldNum" sz="quarter" idx="12"/>
          </p:nvPr>
        </p:nvSpPr>
        <p:spPr/>
        <p:txBody>
          <a:bodyPr/>
          <a:lstStyle/>
          <a:p>
            <a:fld id="{75181DF3-0B37-4E88-8FA7-F75D1D4464D8}" type="slidenum">
              <a:rPr lang="ru-UA" smtClean="0"/>
              <a:t>3</a:t>
            </a:fld>
            <a:endParaRPr lang="ru-UA"/>
          </a:p>
        </p:txBody>
      </p:sp>
    </p:spTree>
    <p:extLst>
      <p:ext uri="{BB962C8B-B14F-4D97-AF65-F5344CB8AC3E}">
        <p14:creationId xmlns:p14="http://schemas.microsoft.com/office/powerpoint/2010/main" val="305328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AE59A1-90EB-4008-88F9-FA224D9804D2}"/>
              </a:ext>
            </a:extLst>
          </p:cNvPr>
          <p:cNvSpPr>
            <a:spLocks noGrp="1"/>
          </p:cNvSpPr>
          <p:nvPr>
            <p:ph type="title"/>
          </p:nvPr>
        </p:nvSpPr>
        <p:spPr/>
        <p:txBody>
          <a:bodyPr/>
          <a:lstStyle/>
          <a:p>
            <a:r>
              <a:rPr lang="uk-UA" dirty="0"/>
              <a:t>Актуальність роботи</a:t>
            </a:r>
            <a:endParaRPr lang="ru-UA" dirty="0"/>
          </a:p>
        </p:txBody>
      </p:sp>
      <p:sp>
        <p:nvSpPr>
          <p:cNvPr id="4" name="TextBox 3">
            <a:extLst>
              <a:ext uri="{FF2B5EF4-FFF2-40B4-BE49-F238E27FC236}">
                <a16:creationId xmlns:a16="http://schemas.microsoft.com/office/drawing/2014/main" id="{65B7BA39-733A-4212-AF3D-E1C799EF0CFA}"/>
              </a:ext>
            </a:extLst>
          </p:cNvPr>
          <p:cNvSpPr txBox="1"/>
          <p:nvPr/>
        </p:nvSpPr>
        <p:spPr>
          <a:xfrm>
            <a:off x="838200" y="2383588"/>
            <a:ext cx="10134600" cy="2246769"/>
          </a:xfrm>
          <a:prstGeom prst="rect">
            <a:avLst/>
          </a:prstGeom>
          <a:noFill/>
        </p:spPr>
        <p:txBody>
          <a:bodyPr wrap="square">
            <a:spAutoFit/>
          </a:bodyPr>
          <a:lstStyle/>
          <a:p>
            <a:pPr marL="0" indent="0">
              <a:buNone/>
            </a:pPr>
            <a:r>
              <a:rPr lang="uk-UA" sz="2000" dirty="0"/>
              <a:t>Актуальність проблеми</a:t>
            </a:r>
          </a:p>
          <a:p>
            <a:pPr marL="0" indent="0">
              <a:buNone/>
            </a:pPr>
            <a:endParaRPr lang="uk-UA" sz="2000" dirty="0"/>
          </a:p>
          <a:p>
            <a:pPr marL="514350" indent="-514350">
              <a:buAutoNum type="arabicPeriod"/>
            </a:pPr>
            <a:r>
              <a:rPr lang="uk-UA" sz="2000" dirty="0"/>
              <a:t>Все більша кількість людей цікавляться ринком цінних паперів, дана робота дає змогу початківцям дослідити зв’язок технічного аналізу і прогнозу</a:t>
            </a:r>
          </a:p>
          <a:p>
            <a:pPr marL="514350" indent="-514350">
              <a:buAutoNum type="arabicPeriod"/>
            </a:pPr>
            <a:r>
              <a:rPr lang="uk-UA" sz="2000" dirty="0"/>
              <a:t>Інвесторам дуже важливо знати, як буде розвиватися ситуація на ринку</a:t>
            </a:r>
          </a:p>
          <a:p>
            <a:pPr marL="514350" indent="-514350">
              <a:buAutoNum type="arabicPeriod"/>
            </a:pPr>
            <a:r>
              <a:rPr lang="uk-UA" sz="2000" dirty="0"/>
              <a:t>Результатами прогнозу можуть користуватись досвідчені аналітики, які на практиці комбінують інструменти аналізу ринку з використанням машинного навчання</a:t>
            </a:r>
          </a:p>
        </p:txBody>
      </p:sp>
      <p:sp>
        <p:nvSpPr>
          <p:cNvPr id="5" name="Номер слайда 4">
            <a:extLst>
              <a:ext uri="{FF2B5EF4-FFF2-40B4-BE49-F238E27FC236}">
                <a16:creationId xmlns:a16="http://schemas.microsoft.com/office/drawing/2014/main" id="{882BBEEA-F4F2-497B-99B1-C724D11AF47F}"/>
              </a:ext>
            </a:extLst>
          </p:cNvPr>
          <p:cNvSpPr>
            <a:spLocks noGrp="1"/>
          </p:cNvSpPr>
          <p:nvPr>
            <p:ph type="sldNum" sz="quarter" idx="12"/>
          </p:nvPr>
        </p:nvSpPr>
        <p:spPr/>
        <p:txBody>
          <a:bodyPr/>
          <a:lstStyle/>
          <a:p>
            <a:fld id="{75181DF3-0B37-4E88-8FA7-F75D1D4464D8}" type="slidenum">
              <a:rPr lang="ru-UA" smtClean="0"/>
              <a:t>4</a:t>
            </a:fld>
            <a:endParaRPr lang="ru-UA"/>
          </a:p>
        </p:txBody>
      </p:sp>
    </p:spTree>
    <p:extLst>
      <p:ext uri="{BB962C8B-B14F-4D97-AF65-F5344CB8AC3E}">
        <p14:creationId xmlns:p14="http://schemas.microsoft.com/office/powerpoint/2010/main" val="317957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F9882F-0107-41B5-8463-A70185522293}"/>
              </a:ext>
            </a:extLst>
          </p:cNvPr>
          <p:cNvSpPr>
            <a:spLocks noGrp="1"/>
          </p:cNvSpPr>
          <p:nvPr>
            <p:ph type="title"/>
          </p:nvPr>
        </p:nvSpPr>
        <p:spPr/>
        <p:txBody>
          <a:bodyPr/>
          <a:lstStyle/>
          <a:p>
            <a:r>
              <a:rPr lang="uk-UA" dirty="0"/>
              <a:t>Можливість прогнозування</a:t>
            </a:r>
            <a:endParaRPr lang="ru-UA" dirty="0"/>
          </a:p>
        </p:txBody>
      </p:sp>
      <p:pic>
        <p:nvPicPr>
          <p:cNvPr id="1026" name="Picture 2" descr="Сторонники и критики «эффективного рынка». В чём спор?">
            <a:extLst>
              <a:ext uri="{FF2B5EF4-FFF2-40B4-BE49-F238E27FC236}">
                <a16:creationId xmlns:a16="http://schemas.microsoft.com/office/drawing/2014/main" id="{A1B14A51-26C0-4628-AEF3-701998EEA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113" y="2642641"/>
            <a:ext cx="3958440" cy="3626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andom Walk Down Wall Street: Malkiel, Burton G.: 9780393047813:  Amazon.com: Books">
            <a:extLst>
              <a:ext uri="{FF2B5EF4-FFF2-40B4-BE49-F238E27FC236}">
                <a16:creationId xmlns:a16="http://schemas.microsoft.com/office/drawing/2014/main" id="{8CB1BDC1-49B5-4A53-A335-63E0B16001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030"/>
          <a:stretch/>
        </p:blipFill>
        <p:spPr bwMode="auto">
          <a:xfrm>
            <a:off x="1193307" y="2769386"/>
            <a:ext cx="4206646" cy="3166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A8DEF1-561D-46E1-BACD-758DEA8DF60F}"/>
              </a:ext>
            </a:extLst>
          </p:cNvPr>
          <p:cNvSpPr txBox="1"/>
          <p:nvPr/>
        </p:nvSpPr>
        <p:spPr>
          <a:xfrm>
            <a:off x="1090049" y="1753344"/>
            <a:ext cx="4355237" cy="461665"/>
          </a:xfrm>
          <a:prstGeom prst="rect">
            <a:avLst/>
          </a:prstGeom>
          <a:noFill/>
        </p:spPr>
        <p:txBody>
          <a:bodyPr wrap="square" rtlCol="0">
            <a:spAutoFit/>
          </a:bodyPr>
          <a:lstStyle/>
          <a:p>
            <a:r>
              <a:rPr lang="uk-UA" sz="2400" dirty="0"/>
              <a:t>Гіпотеза випадкового блукання</a:t>
            </a:r>
            <a:endParaRPr lang="ru-UA" sz="2400" dirty="0"/>
          </a:p>
        </p:txBody>
      </p:sp>
      <p:sp>
        <p:nvSpPr>
          <p:cNvPr id="4" name="TextBox 3">
            <a:extLst>
              <a:ext uri="{FF2B5EF4-FFF2-40B4-BE49-F238E27FC236}">
                <a16:creationId xmlns:a16="http://schemas.microsoft.com/office/drawing/2014/main" id="{9FA598BE-9112-478D-A3B2-DB34FBE3AE1A}"/>
              </a:ext>
            </a:extLst>
          </p:cNvPr>
          <p:cNvSpPr txBox="1"/>
          <p:nvPr/>
        </p:nvSpPr>
        <p:spPr>
          <a:xfrm>
            <a:off x="7180469" y="1783908"/>
            <a:ext cx="4083729" cy="461665"/>
          </a:xfrm>
          <a:prstGeom prst="rect">
            <a:avLst/>
          </a:prstGeom>
          <a:noFill/>
        </p:spPr>
        <p:txBody>
          <a:bodyPr wrap="square" rtlCol="0">
            <a:spAutoFit/>
          </a:bodyPr>
          <a:lstStyle/>
          <a:p>
            <a:r>
              <a:rPr lang="uk-UA" sz="2400" dirty="0"/>
              <a:t>Гіпотеза ефективного ринку</a:t>
            </a:r>
            <a:endParaRPr lang="ru-UA" sz="2400" dirty="0"/>
          </a:p>
        </p:txBody>
      </p:sp>
      <p:sp>
        <p:nvSpPr>
          <p:cNvPr id="5" name="Номер слайда 4">
            <a:extLst>
              <a:ext uri="{FF2B5EF4-FFF2-40B4-BE49-F238E27FC236}">
                <a16:creationId xmlns:a16="http://schemas.microsoft.com/office/drawing/2014/main" id="{C70B8B96-31AD-41A3-90D9-090ACE1884EB}"/>
              </a:ext>
            </a:extLst>
          </p:cNvPr>
          <p:cNvSpPr>
            <a:spLocks noGrp="1"/>
          </p:cNvSpPr>
          <p:nvPr>
            <p:ph type="sldNum" sz="quarter" idx="12"/>
          </p:nvPr>
        </p:nvSpPr>
        <p:spPr/>
        <p:txBody>
          <a:bodyPr/>
          <a:lstStyle/>
          <a:p>
            <a:fld id="{75181DF3-0B37-4E88-8FA7-F75D1D4464D8}" type="slidenum">
              <a:rPr lang="ru-UA" smtClean="0"/>
              <a:t>5</a:t>
            </a:fld>
            <a:endParaRPr lang="ru-UA"/>
          </a:p>
        </p:txBody>
      </p:sp>
    </p:spTree>
    <p:extLst>
      <p:ext uri="{BB962C8B-B14F-4D97-AF65-F5344CB8AC3E}">
        <p14:creationId xmlns:p14="http://schemas.microsoft.com/office/powerpoint/2010/main" val="448809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F84261-F3F8-4DC0-8D4D-0FF0056AB42B}"/>
              </a:ext>
            </a:extLst>
          </p:cNvPr>
          <p:cNvSpPr>
            <a:spLocks noGrp="1"/>
          </p:cNvSpPr>
          <p:nvPr>
            <p:ph type="title"/>
          </p:nvPr>
        </p:nvSpPr>
        <p:spPr/>
        <p:txBody>
          <a:bodyPr/>
          <a:lstStyle/>
          <a:p>
            <a:r>
              <a:rPr lang="uk-UA" dirty="0"/>
              <a:t>Задачі роботи</a:t>
            </a:r>
            <a:endParaRPr lang="ru-UA" dirty="0"/>
          </a:p>
        </p:txBody>
      </p:sp>
      <p:graphicFrame>
        <p:nvGraphicFramePr>
          <p:cNvPr id="4" name="Схема 3">
            <a:extLst>
              <a:ext uri="{FF2B5EF4-FFF2-40B4-BE49-F238E27FC236}">
                <a16:creationId xmlns:a16="http://schemas.microsoft.com/office/drawing/2014/main" id="{F15AD54C-5D19-4DF4-BDFF-C840ED9AC7A4}"/>
              </a:ext>
            </a:extLst>
          </p:cNvPr>
          <p:cNvGraphicFramePr/>
          <p:nvPr>
            <p:extLst>
              <p:ext uri="{D42A27DB-BD31-4B8C-83A1-F6EECF244321}">
                <p14:modId xmlns:p14="http://schemas.microsoft.com/office/powerpoint/2010/main" val="3475816156"/>
              </p:ext>
            </p:extLst>
          </p:nvPr>
        </p:nvGraphicFramePr>
        <p:xfrm>
          <a:off x="838200" y="1690688"/>
          <a:ext cx="9442142" cy="4650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Номер слайда 2">
            <a:extLst>
              <a:ext uri="{FF2B5EF4-FFF2-40B4-BE49-F238E27FC236}">
                <a16:creationId xmlns:a16="http://schemas.microsoft.com/office/drawing/2014/main" id="{A1525914-DB97-4872-A234-B40B31183049}"/>
              </a:ext>
            </a:extLst>
          </p:cNvPr>
          <p:cNvSpPr>
            <a:spLocks noGrp="1"/>
          </p:cNvSpPr>
          <p:nvPr>
            <p:ph type="sldNum" sz="quarter" idx="12"/>
          </p:nvPr>
        </p:nvSpPr>
        <p:spPr/>
        <p:txBody>
          <a:bodyPr/>
          <a:lstStyle/>
          <a:p>
            <a:fld id="{75181DF3-0B37-4E88-8FA7-F75D1D4464D8}" type="slidenum">
              <a:rPr lang="ru-UA" smtClean="0"/>
              <a:t>6</a:t>
            </a:fld>
            <a:endParaRPr lang="ru-UA"/>
          </a:p>
        </p:txBody>
      </p:sp>
    </p:spTree>
    <p:extLst>
      <p:ext uri="{BB962C8B-B14F-4D97-AF65-F5344CB8AC3E}">
        <p14:creationId xmlns:p14="http://schemas.microsoft.com/office/powerpoint/2010/main" val="246753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07C46-DF7C-442F-9FAE-31186BD667ED}"/>
              </a:ext>
            </a:extLst>
          </p:cNvPr>
          <p:cNvSpPr>
            <a:spLocks noGrp="1"/>
          </p:cNvSpPr>
          <p:nvPr>
            <p:ph type="title"/>
          </p:nvPr>
        </p:nvSpPr>
        <p:spPr/>
        <p:txBody>
          <a:bodyPr/>
          <a:lstStyle/>
          <a:p>
            <a:r>
              <a:rPr lang="uk-UA" dirty="0"/>
              <a:t>Дані</a:t>
            </a:r>
            <a:endParaRPr lang="ru-UA" dirty="0"/>
          </a:p>
        </p:txBody>
      </p:sp>
      <p:pic>
        <p:nvPicPr>
          <p:cNvPr id="1026" name="Picture 2" descr="How to invest long term in commodities?">
            <a:extLst>
              <a:ext uri="{FF2B5EF4-FFF2-40B4-BE49-F238E27FC236}">
                <a16:creationId xmlns:a16="http://schemas.microsoft.com/office/drawing/2014/main" id="{71D86099-CA3F-4FB3-BE5F-E36DA96FA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273" y="1342465"/>
            <a:ext cx="2973031" cy="1979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eign Exchange - Definition, Trading Factors, Forex Markets">
            <a:extLst>
              <a:ext uri="{FF2B5EF4-FFF2-40B4-BE49-F238E27FC236}">
                <a16:creationId xmlns:a16="http://schemas.microsoft.com/office/drawing/2014/main" id="{956D98D4-665D-4D94-9590-35F975073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212" y="4218369"/>
            <a:ext cx="2729839" cy="18234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rket index - definition and examples - Market Business News">
            <a:extLst>
              <a:ext uri="{FF2B5EF4-FFF2-40B4-BE49-F238E27FC236}">
                <a16:creationId xmlns:a16="http://schemas.microsoft.com/office/drawing/2014/main" id="{DCC430F2-7640-4030-961B-59389773B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237" y="985793"/>
            <a:ext cx="2873563" cy="23358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rn Finance with CA: What Investment Banks Do – Raising Capital and  Securities Underwriting - Commercially Aware">
            <a:extLst>
              <a:ext uri="{FF2B5EF4-FFF2-40B4-BE49-F238E27FC236}">
                <a16:creationId xmlns:a16="http://schemas.microsoft.com/office/drawing/2014/main" id="{A20BAA2D-47CE-4B7B-9845-4D02AA34D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1" y="1608108"/>
            <a:ext cx="2896874" cy="18208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y Economic Indicators in Indian Economy - BankExamsToday">
            <a:extLst>
              <a:ext uri="{FF2B5EF4-FFF2-40B4-BE49-F238E27FC236}">
                <a16:creationId xmlns:a16="http://schemas.microsoft.com/office/drawing/2014/main" id="{210F7ECA-1804-4BEE-BAA3-2787A32F6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820" y="3967404"/>
            <a:ext cx="3359938" cy="20719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nancial Times отчиталось за 2017 год. - Институт Медиа Полиси">
            <a:extLst>
              <a:ext uri="{FF2B5EF4-FFF2-40B4-BE49-F238E27FC236}">
                <a16:creationId xmlns:a16="http://schemas.microsoft.com/office/drawing/2014/main" id="{3D4DD8E6-EBBA-44EF-B8C5-7DDC67607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208" y="3967404"/>
            <a:ext cx="2163268" cy="21632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AE2539-8329-4022-928B-FB92EDF8DA98}"/>
              </a:ext>
            </a:extLst>
          </p:cNvPr>
          <p:cNvSpPr txBox="1"/>
          <p:nvPr/>
        </p:nvSpPr>
        <p:spPr>
          <a:xfrm>
            <a:off x="537959" y="3454352"/>
            <a:ext cx="3052646" cy="369332"/>
          </a:xfrm>
          <a:prstGeom prst="rect">
            <a:avLst/>
          </a:prstGeom>
          <a:noFill/>
        </p:spPr>
        <p:txBody>
          <a:bodyPr wrap="square" rtlCol="0">
            <a:spAutoFit/>
          </a:bodyPr>
          <a:lstStyle/>
          <a:p>
            <a:r>
              <a:rPr lang="uk-UA" dirty="0"/>
              <a:t>Показники схожих компаній</a:t>
            </a:r>
            <a:endParaRPr lang="ru-UA" dirty="0"/>
          </a:p>
        </p:txBody>
      </p:sp>
      <p:sp>
        <p:nvSpPr>
          <p:cNvPr id="5" name="TextBox 4">
            <a:extLst>
              <a:ext uri="{FF2B5EF4-FFF2-40B4-BE49-F238E27FC236}">
                <a16:creationId xmlns:a16="http://schemas.microsoft.com/office/drawing/2014/main" id="{A80D86F3-56BC-4A09-A4DC-37410A519226}"/>
              </a:ext>
            </a:extLst>
          </p:cNvPr>
          <p:cNvSpPr txBox="1"/>
          <p:nvPr/>
        </p:nvSpPr>
        <p:spPr>
          <a:xfrm>
            <a:off x="5026239" y="3449778"/>
            <a:ext cx="2139519" cy="369332"/>
          </a:xfrm>
          <a:prstGeom prst="rect">
            <a:avLst/>
          </a:prstGeom>
          <a:noFill/>
        </p:spPr>
        <p:txBody>
          <a:bodyPr wrap="square" rtlCol="0">
            <a:spAutoFit/>
          </a:bodyPr>
          <a:lstStyle/>
          <a:p>
            <a:r>
              <a:rPr lang="uk-UA" dirty="0"/>
              <a:t>Сировинні товари</a:t>
            </a:r>
            <a:endParaRPr lang="ru-UA" dirty="0"/>
          </a:p>
        </p:txBody>
      </p:sp>
      <p:sp>
        <p:nvSpPr>
          <p:cNvPr id="6" name="TextBox 5">
            <a:extLst>
              <a:ext uri="{FF2B5EF4-FFF2-40B4-BE49-F238E27FC236}">
                <a16:creationId xmlns:a16="http://schemas.microsoft.com/office/drawing/2014/main" id="{137080BF-5D34-458D-A26F-99EA13B608CC}"/>
              </a:ext>
            </a:extLst>
          </p:cNvPr>
          <p:cNvSpPr txBox="1"/>
          <p:nvPr/>
        </p:nvSpPr>
        <p:spPr>
          <a:xfrm>
            <a:off x="4852411" y="6162432"/>
            <a:ext cx="2487177" cy="369332"/>
          </a:xfrm>
          <a:prstGeom prst="rect">
            <a:avLst/>
          </a:prstGeom>
          <a:noFill/>
        </p:spPr>
        <p:txBody>
          <a:bodyPr wrap="square" rtlCol="0">
            <a:spAutoFit/>
          </a:bodyPr>
          <a:lstStyle/>
          <a:p>
            <a:r>
              <a:rPr lang="uk-UA" dirty="0"/>
              <a:t>Економічні показники</a:t>
            </a:r>
            <a:endParaRPr lang="ru-UA" dirty="0"/>
          </a:p>
        </p:txBody>
      </p:sp>
      <p:sp>
        <p:nvSpPr>
          <p:cNvPr id="7" name="TextBox 6">
            <a:extLst>
              <a:ext uri="{FF2B5EF4-FFF2-40B4-BE49-F238E27FC236}">
                <a16:creationId xmlns:a16="http://schemas.microsoft.com/office/drawing/2014/main" id="{51FE13EF-3D42-42AA-A2F8-7EB9EDBFEA2F}"/>
              </a:ext>
            </a:extLst>
          </p:cNvPr>
          <p:cNvSpPr txBox="1"/>
          <p:nvPr/>
        </p:nvSpPr>
        <p:spPr>
          <a:xfrm>
            <a:off x="9237948" y="3522315"/>
            <a:ext cx="1842528" cy="369332"/>
          </a:xfrm>
          <a:prstGeom prst="rect">
            <a:avLst/>
          </a:prstGeom>
          <a:noFill/>
        </p:spPr>
        <p:txBody>
          <a:bodyPr wrap="square" rtlCol="0">
            <a:spAutoFit/>
          </a:bodyPr>
          <a:lstStyle/>
          <a:p>
            <a:r>
              <a:rPr lang="uk-UA" dirty="0"/>
              <a:t>Фондові індекси</a:t>
            </a:r>
            <a:endParaRPr lang="ru-UA" dirty="0"/>
          </a:p>
        </p:txBody>
      </p:sp>
      <p:sp>
        <p:nvSpPr>
          <p:cNvPr id="8" name="TextBox 7">
            <a:extLst>
              <a:ext uri="{FF2B5EF4-FFF2-40B4-BE49-F238E27FC236}">
                <a16:creationId xmlns:a16="http://schemas.microsoft.com/office/drawing/2014/main" id="{3CDD3121-95A9-4805-BFB8-359222D8EB55}"/>
              </a:ext>
            </a:extLst>
          </p:cNvPr>
          <p:cNvSpPr txBox="1"/>
          <p:nvPr/>
        </p:nvSpPr>
        <p:spPr>
          <a:xfrm>
            <a:off x="1189372" y="6132420"/>
            <a:ext cx="1459517" cy="369332"/>
          </a:xfrm>
          <a:prstGeom prst="rect">
            <a:avLst/>
          </a:prstGeom>
          <a:noFill/>
        </p:spPr>
        <p:txBody>
          <a:bodyPr wrap="square" rtlCol="0">
            <a:spAutoFit/>
          </a:bodyPr>
          <a:lstStyle/>
          <a:p>
            <a:r>
              <a:rPr lang="uk-UA" dirty="0"/>
              <a:t>Курси валют</a:t>
            </a:r>
            <a:endParaRPr lang="ru-UA" dirty="0"/>
          </a:p>
        </p:txBody>
      </p:sp>
      <p:sp>
        <p:nvSpPr>
          <p:cNvPr id="9" name="TextBox 8">
            <a:extLst>
              <a:ext uri="{FF2B5EF4-FFF2-40B4-BE49-F238E27FC236}">
                <a16:creationId xmlns:a16="http://schemas.microsoft.com/office/drawing/2014/main" id="{332BFF28-66F7-4EBE-B8EA-AC86DF0AE441}"/>
              </a:ext>
            </a:extLst>
          </p:cNvPr>
          <p:cNvSpPr txBox="1"/>
          <p:nvPr/>
        </p:nvSpPr>
        <p:spPr>
          <a:xfrm>
            <a:off x="9158049" y="6188674"/>
            <a:ext cx="2002326" cy="369332"/>
          </a:xfrm>
          <a:prstGeom prst="rect">
            <a:avLst/>
          </a:prstGeom>
          <a:noFill/>
        </p:spPr>
        <p:txBody>
          <a:bodyPr wrap="square" rtlCol="0">
            <a:spAutoFit/>
          </a:bodyPr>
          <a:lstStyle/>
          <a:p>
            <a:r>
              <a:rPr lang="uk-UA" dirty="0"/>
              <a:t>Фінансові новини</a:t>
            </a:r>
            <a:endParaRPr lang="ru-UA" dirty="0"/>
          </a:p>
        </p:txBody>
      </p:sp>
      <p:sp>
        <p:nvSpPr>
          <p:cNvPr id="10" name="Номер слайда 9">
            <a:extLst>
              <a:ext uri="{FF2B5EF4-FFF2-40B4-BE49-F238E27FC236}">
                <a16:creationId xmlns:a16="http://schemas.microsoft.com/office/drawing/2014/main" id="{0A9D094E-6569-4C43-87EB-38EE7D67BC24}"/>
              </a:ext>
            </a:extLst>
          </p:cNvPr>
          <p:cNvSpPr>
            <a:spLocks noGrp="1"/>
          </p:cNvSpPr>
          <p:nvPr>
            <p:ph type="sldNum" sz="quarter" idx="12"/>
          </p:nvPr>
        </p:nvSpPr>
        <p:spPr/>
        <p:txBody>
          <a:bodyPr/>
          <a:lstStyle/>
          <a:p>
            <a:fld id="{75181DF3-0B37-4E88-8FA7-F75D1D4464D8}" type="slidenum">
              <a:rPr lang="ru-UA" smtClean="0"/>
              <a:t>7</a:t>
            </a:fld>
            <a:endParaRPr lang="ru-UA"/>
          </a:p>
        </p:txBody>
      </p:sp>
    </p:spTree>
    <p:extLst>
      <p:ext uri="{BB962C8B-B14F-4D97-AF65-F5344CB8AC3E}">
        <p14:creationId xmlns:p14="http://schemas.microsoft.com/office/powerpoint/2010/main" val="279056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6B9746-201D-468B-BD18-E5F1F422D515}"/>
              </a:ext>
            </a:extLst>
          </p:cNvPr>
          <p:cNvSpPr>
            <a:spLocks noGrp="1"/>
          </p:cNvSpPr>
          <p:nvPr>
            <p:ph type="title"/>
          </p:nvPr>
        </p:nvSpPr>
        <p:spPr/>
        <p:txBody>
          <a:bodyPr/>
          <a:lstStyle/>
          <a:p>
            <a:r>
              <a:rPr lang="uk-UA" dirty="0"/>
              <a:t>Порівняння можливих методів</a:t>
            </a:r>
            <a:endParaRPr lang="ru-UA" dirty="0"/>
          </a:p>
        </p:txBody>
      </p:sp>
      <p:graphicFrame>
        <p:nvGraphicFramePr>
          <p:cNvPr id="3" name="Таблица 3">
            <a:extLst>
              <a:ext uri="{FF2B5EF4-FFF2-40B4-BE49-F238E27FC236}">
                <a16:creationId xmlns:a16="http://schemas.microsoft.com/office/drawing/2014/main" id="{335EDE97-1DE2-4AD9-8719-491FFC975653}"/>
              </a:ext>
            </a:extLst>
          </p:cNvPr>
          <p:cNvGraphicFramePr>
            <a:graphicFrameLocks noGrp="1"/>
          </p:cNvGraphicFramePr>
          <p:nvPr>
            <p:extLst>
              <p:ext uri="{D42A27DB-BD31-4B8C-83A1-F6EECF244321}">
                <p14:modId xmlns:p14="http://schemas.microsoft.com/office/powerpoint/2010/main" val="1089865945"/>
              </p:ext>
            </p:extLst>
          </p:nvPr>
        </p:nvGraphicFramePr>
        <p:xfrm>
          <a:off x="4110361" y="2285884"/>
          <a:ext cx="7989900" cy="2989732"/>
        </p:xfrm>
        <a:graphic>
          <a:graphicData uri="http://schemas.openxmlformats.org/drawingml/2006/table">
            <a:tbl>
              <a:tblPr firstRow="1" bandRow="1">
                <a:tableStyleId>{5C22544A-7EE6-4342-B048-85BDC9FD1C3A}</a:tableStyleId>
              </a:tblPr>
              <a:tblGrid>
                <a:gridCol w="1331650">
                  <a:extLst>
                    <a:ext uri="{9D8B030D-6E8A-4147-A177-3AD203B41FA5}">
                      <a16:colId xmlns:a16="http://schemas.microsoft.com/office/drawing/2014/main" val="4174178796"/>
                    </a:ext>
                  </a:extLst>
                </a:gridCol>
                <a:gridCol w="1331650">
                  <a:extLst>
                    <a:ext uri="{9D8B030D-6E8A-4147-A177-3AD203B41FA5}">
                      <a16:colId xmlns:a16="http://schemas.microsoft.com/office/drawing/2014/main" val="2055552786"/>
                    </a:ext>
                  </a:extLst>
                </a:gridCol>
                <a:gridCol w="1331650">
                  <a:extLst>
                    <a:ext uri="{9D8B030D-6E8A-4147-A177-3AD203B41FA5}">
                      <a16:colId xmlns:a16="http://schemas.microsoft.com/office/drawing/2014/main" val="991514540"/>
                    </a:ext>
                  </a:extLst>
                </a:gridCol>
                <a:gridCol w="1331650">
                  <a:extLst>
                    <a:ext uri="{9D8B030D-6E8A-4147-A177-3AD203B41FA5}">
                      <a16:colId xmlns:a16="http://schemas.microsoft.com/office/drawing/2014/main" val="2647984729"/>
                    </a:ext>
                  </a:extLst>
                </a:gridCol>
                <a:gridCol w="1331650">
                  <a:extLst>
                    <a:ext uri="{9D8B030D-6E8A-4147-A177-3AD203B41FA5}">
                      <a16:colId xmlns:a16="http://schemas.microsoft.com/office/drawing/2014/main" val="1828478858"/>
                    </a:ext>
                  </a:extLst>
                </a:gridCol>
                <a:gridCol w="1331650">
                  <a:extLst>
                    <a:ext uri="{9D8B030D-6E8A-4147-A177-3AD203B41FA5}">
                      <a16:colId xmlns:a16="http://schemas.microsoft.com/office/drawing/2014/main" val="78228721"/>
                    </a:ext>
                  </a:extLst>
                </a:gridCol>
              </a:tblGrid>
              <a:tr h="541474">
                <a:tc>
                  <a:txBody>
                    <a:bodyPr/>
                    <a:lstStyle/>
                    <a:p>
                      <a:endParaRPr lang="ru-UA" sz="1600" dirty="0"/>
                    </a:p>
                  </a:txBody>
                  <a:tcPr marL="62925" marR="62925" marT="31462" marB="31462" anchor="ctr"/>
                </a:tc>
                <a:tc>
                  <a:txBody>
                    <a:bodyPr/>
                    <a:lstStyle/>
                    <a:p>
                      <a:pPr algn="ctr"/>
                      <a:r>
                        <a:rPr lang="uk-UA" sz="1600" dirty="0"/>
                        <a:t>Стаціонар-</a:t>
                      </a:r>
                      <a:r>
                        <a:rPr lang="uk-UA" sz="1600" dirty="0" err="1"/>
                        <a:t>ність</a:t>
                      </a:r>
                      <a:r>
                        <a:rPr lang="uk-UA" sz="1600" dirty="0"/>
                        <a:t> ряду*</a:t>
                      </a:r>
                      <a:endParaRPr lang="ru-UA" sz="1600" dirty="0"/>
                    </a:p>
                  </a:txBody>
                  <a:tcPr marL="62925" marR="62925" marT="31462" marB="31462" anchor="ctr"/>
                </a:tc>
                <a:tc>
                  <a:txBody>
                    <a:bodyPr/>
                    <a:lstStyle/>
                    <a:p>
                      <a:pPr algn="ctr"/>
                      <a:r>
                        <a:rPr lang="uk-UA" sz="1600" dirty="0"/>
                        <a:t>Тип навчання</a:t>
                      </a:r>
                      <a:endParaRPr lang="ru-UA" sz="1600" dirty="0"/>
                    </a:p>
                  </a:txBody>
                  <a:tcPr marL="62925" marR="62925" marT="31462" marB="31462" anchor="ctr"/>
                </a:tc>
                <a:tc>
                  <a:txBody>
                    <a:bodyPr/>
                    <a:lstStyle/>
                    <a:p>
                      <a:pPr algn="ctr"/>
                      <a:r>
                        <a:rPr lang="uk-UA" sz="1600" dirty="0"/>
                        <a:t>Тип моделі</a:t>
                      </a:r>
                      <a:endParaRPr lang="ru-UA" sz="1600" dirty="0"/>
                    </a:p>
                  </a:txBody>
                  <a:tcPr marL="62925" marR="62925" marT="31462" marB="31462" anchor="ctr"/>
                </a:tc>
                <a:tc>
                  <a:txBody>
                    <a:bodyPr/>
                    <a:lstStyle/>
                    <a:p>
                      <a:pPr algn="ctr"/>
                      <a:r>
                        <a:rPr lang="uk-UA" sz="1600" dirty="0"/>
                        <a:t>Нелінійні залежності</a:t>
                      </a:r>
                      <a:endParaRPr lang="ru-UA" sz="1600" dirty="0"/>
                    </a:p>
                  </a:txBody>
                  <a:tcPr marL="62925" marR="62925" marT="31462" marB="31462" anchor="ctr"/>
                </a:tc>
                <a:tc>
                  <a:txBody>
                    <a:bodyPr/>
                    <a:lstStyle/>
                    <a:p>
                      <a:pPr algn="ctr"/>
                      <a:r>
                        <a:rPr lang="uk-UA" sz="1600" dirty="0"/>
                        <a:t>Простота реалізації</a:t>
                      </a:r>
                      <a:endParaRPr lang="ru-UA" sz="1600" dirty="0"/>
                    </a:p>
                  </a:txBody>
                  <a:tcPr marL="62925" marR="62925" marT="31462" marB="31462" anchor="ctr"/>
                </a:tc>
                <a:extLst>
                  <a:ext uri="{0D108BD9-81ED-4DB2-BD59-A6C34878D82A}">
                    <a16:rowId xmlns:a16="http://schemas.microsoft.com/office/drawing/2014/main" val="2965646378"/>
                  </a:ext>
                </a:extLst>
              </a:tr>
              <a:tr h="472131">
                <a:tc>
                  <a:txBody>
                    <a:bodyPr/>
                    <a:lstStyle/>
                    <a:p>
                      <a:r>
                        <a:rPr lang="en-US" sz="1600" dirty="0"/>
                        <a:t>VAR</a:t>
                      </a:r>
                      <a:endParaRPr lang="ru-UA" sz="1600" dirty="0"/>
                    </a:p>
                  </a:txBody>
                  <a:tcPr marL="62925" marR="62925" marT="31462" marB="31462" anchor="ctr"/>
                </a:tc>
                <a:tc>
                  <a:txBody>
                    <a:bodyPr/>
                    <a:lstStyle/>
                    <a:p>
                      <a:pPr algn="ctr"/>
                      <a:r>
                        <a:rPr lang="uk-UA" sz="1600" dirty="0"/>
                        <a:t>Так/ні</a:t>
                      </a:r>
                      <a:endParaRPr lang="ru-UA" sz="1600" dirty="0"/>
                    </a:p>
                  </a:txBody>
                  <a:tcPr marL="62925" marR="62925" marT="31462" marB="31462" anchor="ctr"/>
                </a:tc>
                <a:tc>
                  <a:txBody>
                    <a:bodyPr/>
                    <a:lstStyle/>
                    <a:p>
                      <a:pPr algn="ctr"/>
                      <a:r>
                        <a:rPr lang="en-US" sz="1600" dirty="0"/>
                        <a:t>Supervised</a:t>
                      </a:r>
                      <a:endParaRPr lang="ru-UA" sz="1600" dirty="0"/>
                    </a:p>
                  </a:txBody>
                  <a:tcPr marL="62925" marR="62925" marT="31462" marB="31462" anchor="ctr"/>
                </a:tc>
                <a:tc>
                  <a:txBody>
                    <a:bodyPr/>
                    <a:lstStyle/>
                    <a:p>
                      <a:pPr algn="ctr"/>
                      <a:r>
                        <a:rPr lang="uk-UA" sz="1600" dirty="0"/>
                        <a:t>Статична</a:t>
                      </a:r>
                      <a:endParaRPr lang="ru-UA" sz="1600" dirty="0"/>
                    </a:p>
                  </a:txBody>
                  <a:tcPr marL="62925" marR="62925" marT="31462" marB="31462" anchor="ctr"/>
                </a:tc>
                <a:tc>
                  <a:txBody>
                    <a:bodyPr/>
                    <a:lstStyle/>
                    <a:p>
                      <a:pPr algn="ctr"/>
                      <a:r>
                        <a:rPr lang="uk-UA" sz="1600" dirty="0"/>
                        <a:t>Не виявляє</a:t>
                      </a:r>
                      <a:endParaRPr lang="ru-UA" sz="1600" dirty="0"/>
                    </a:p>
                  </a:txBody>
                  <a:tcPr marL="62925" marR="62925" marT="31462" marB="31462" anchor="ctr"/>
                </a:tc>
                <a:tc>
                  <a:txBody>
                    <a:bodyPr/>
                    <a:lstStyle/>
                    <a:p>
                      <a:pPr algn="ctr"/>
                      <a:r>
                        <a:rPr lang="uk-UA" sz="1600" dirty="0"/>
                        <a:t>+/-</a:t>
                      </a:r>
                      <a:endParaRPr lang="ru-UA" sz="1600" dirty="0"/>
                    </a:p>
                  </a:txBody>
                  <a:tcPr marL="62925" marR="62925" marT="31462" marB="31462" anchor="ctr"/>
                </a:tc>
                <a:extLst>
                  <a:ext uri="{0D108BD9-81ED-4DB2-BD59-A6C34878D82A}">
                    <a16:rowId xmlns:a16="http://schemas.microsoft.com/office/drawing/2014/main" val="3337614486"/>
                  </a:ext>
                </a:extLst>
              </a:tr>
              <a:tr h="411481">
                <a:tc>
                  <a:txBody>
                    <a:bodyPr/>
                    <a:lstStyle/>
                    <a:p>
                      <a:r>
                        <a:rPr lang="uk-UA" sz="1600" dirty="0"/>
                        <a:t>Лінійна регресія</a:t>
                      </a:r>
                      <a:endParaRPr lang="ru-UA" sz="1600" dirty="0"/>
                    </a:p>
                  </a:txBody>
                  <a:tcPr marL="62925" marR="62925" marT="31462" marB="31462" anchor="ctr"/>
                </a:tc>
                <a:tc>
                  <a:txBody>
                    <a:bodyPr/>
                    <a:lstStyle/>
                    <a:p>
                      <a:pPr algn="ctr"/>
                      <a:r>
                        <a:rPr lang="uk-UA" sz="1600" dirty="0"/>
                        <a:t>Так</a:t>
                      </a:r>
                      <a:endParaRPr lang="ru-UA" sz="1600" dirty="0"/>
                    </a:p>
                  </a:txBody>
                  <a:tcPr marL="62925" marR="62925" marT="31462" marB="31462" anchor="ctr"/>
                </a:tc>
                <a:tc>
                  <a:txBody>
                    <a:bodyPr/>
                    <a:lstStyle/>
                    <a:p>
                      <a:pPr algn="ctr"/>
                      <a:r>
                        <a:rPr lang="en-US" sz="1600" dirty="0"/>
                        <a:t>Supervised</a:t>
                      </a:r>
                      <a:endParaRPr lang="ru-UA" sz="1600" dirty="0"/>
                    </a:p>
                  </a:txBody>
                  <a:tcPr marL="62925" marR="62925" marT="31462" marB="31462" anchor="ctr"/>
                </a:tc>
                <a:tc>
                  <a:txBody>
                    <a:bodyPr/>
                    <a:lstStyle/>
                    <a:p>
                      <a:pPr algn="ctr"/>
                      <a:r>
                        <a:rPr lang="uk-UA" sz="1600" dirty="0"/>
                        <a:t>Статична</a:t>
                      </a:r>
                      <a:endParaRPr lang="ru-UA" sz="1600" dirty="0"/>
                    </a:p>
                  </a:txBody>
                  <a:tcPr marL="62925" marR="62925" marT="31462" marB="31462" anchor="ctr"/>
                </a:tc>
                <a:tc>
                  <a:txBody>
                    <a:bodyPr/>
                    <a:lstStyle/>
                    <a:p>
                      <a:pPr algn="ctr"/>
                      <a:r>
                        <a:rPr lang="uk-UA" sz="1600" dirty="0"/>
                        <a:t>Не виявляє</a:t>
                      </a:r>
                      <a:endParaRPr lang="ru-UA" sz="1600" dirty="0"/>
                    </a:p>
                  </a:txBody>
                  <a:tcPr marL="62925" marR="62925" marT="31462" marB="31462" anchor="ctr"/>
                </a:tc>
                <a:tc>
                  <a:txBody>
                    <a:bodyPr/>
                    <a:lstStyle/>
                    <a:p>
                      <a:pPr algn="ctr"/>
                      <a:r>
                        <a:rPr lang="uk-UA" sz="1600" dirty="0"/>
                        <a:t>+</a:t>
                      </a:r>
                      <a:endParaRPr lang="ru-UA" sz="1600" dirty="0"/>
                    </a:p>
                  </a:txBody>
                  <a:tcPr marL="62925" marR="62925" marT="31462" marB="31462" anchor="ctr"/>
                </a:tc>
                <a:extLst>
                  <a:ext uri="{0D108BD9-81ED-4DB2-BD59-A6C34878D82A}">
                    <a16:rowId xmlns:a16="http://schemas.microsoft.com/office/drawing/2014/main" val="3461683707"/>
                  </a:ext>
                </a:extLst>
              </a:tr>
              <a:tr h="472131">
                <a:tc>
                  <a:txBody>
                    <a:bodyPr/>
                    <a:lstStyle/>
                    <a:p>
                      <a:r>
                        <a:rPr lang="en-US" sz="1600" dirty="0"/>
                        <a:t>ARIMA</a:t>
                      </a:r>
                      <a:endParaRPr lang="ru-UA" sz="1600" dirty="0"/>
                    </a:p>
                  </a:txBody>
                  <a:tcPr marL="62925" marR="62925" marT="31462" marB="31462" anchor="ctr"/>
                </a:tc>
                <a:tc>
                  <a:txBody>
                    <a:bodyPr/>
                    <a:lstStyle/>
                    <a:p>
                      <a:pPr algn="ctr"/>
                      <a:r>
                        <a:rPr lang="uk-UA" sz="1600" dirty="0"/>
                        <a:t>Так/ні</a:t>
                      </a:r>
                      <a:endParaRPr lang="ru-UA" sz="1600" dirty="0"/>
                    </a:p>
                  </a:txBody>
                  <a:tcPr marL="62925" marR="62925" marT="31462" marB="31462" anchor="ctr"/>
                </a:tc>
                <a:tc>
                  <a:txBody>
                    <a:bodyPr/>
                    <a:lstStyle/>
                    <a:p>
                      <a:pPr algn="ctr"/>
                      <a:r>
                        <a:rPr lang="en-US" sz="1600" dirty="0"/>
                        <a:t>Supervised</a:t>
                      </a:r>
                      <a:endParaRPr lang="ru-UA" sz="1600" dirty="0"/>
                    </a:p>
                  </a:txBody>
                  <a:tcPr marL="62925" marR="62925" marT="31462" marB="31462" anchor="ctr"/>
                </a:tc>
                <a:tc>
                  <a:txBody>
                    <a:bodyPr/>
                    <a:lstStyle/>
                    <a:p>
                      <a:pPr algn="ctr"/>
                      <a:r>
                        <a:rPr lang="uk-UA" sz="1600" dirty="0"/>
                        <a:t>Статична</a:t>
                      </a:r>
                      <a:endParaRPr lang="ru-UA" sz="1600" dirty="0"/>
                    </a:p>
                  </a:txBody>
                  <a:tcPr marL="62925" marR="62925" marT="31462" marB="31462" anchor="ctr"/>
                </a:tc>
                <a:tc>
                  <a:txBody>
                    <a:bodyPr/>
                    <a:lstStyle/>
                    <a:p>
                      <a:pPr algn="ctr"/>
                      <a:r>
                        <a:rPr lang="uk-UA" sz="1600" dirty="0"/>
                        <a:t>Не виявляє</a:t>
                      </a:r>
                      <a:endParaRPr lang="ru-UA" sz="1600" dirty="0"/>
                    </a:p>
                  </a:txBody>
                  <a:tcPr marL="62925" marR="62925" marT="31462" marB="31462" anchor="ctr"/>
                </a:tc>
                <a:tc>
                  <a:txBody>
                    <a:bodyPr/>
                    <a:lstStyle/>
                    <a:p>
                      <a:pPr algn="ctr"/>
                      <a:r>
                        <a:rPr lang="uk-UA" sz="1600" dirty="0"/>
                        <a:t>+</a:t>
                      </a:r>
                      <a:endParaRPr lang="ru-UA" sz="1600" dirty="0"/>
                    </a:p>
                  </a:txBody>
                  <a:tcPr marL="62925" marR="62925" marT="31462" marB="31462" anchor="ctr"/>
                </a:tc>
                <a:extLst>
                  <a:ext uri="{0D108BD9-81ED-4DB2-BD59-A6C34878D82A}">
                    <a16:rowId xmlns:a16="http://schemas.microsoft.com/office/drawing/2014/main" val="2050253029"/>
                  </a:ext>
                </a:extLst>
              </a:tr>
              <a:tr h="472131">
                <a:tc>
                  <a:txBody>
                    <a:bodyPr/>
                    <a:lstStyle/>
                    <a:p>
                      <a:r>
                        <a:rPr lang="en-US" sz="1600" dirty="0"/>
                        <a:t>HMM</a:t>
                      </a:r>
                      <a:endParaRPr lang="ru-UA" sz="1600" dirty="0"/>
                    </a:p>
                  </a:txBody>
                  <a:tcPr marL="62925" marR="62925" marT="31462" marB="31462" anchor="ctr"/>
                </a:tc>
                <a:tc>
                  <a:txBody>
                    <a:bodyPr/>
                    <a:lstStyle/>
                    <a:p>
                      <a:pPr algn="ctr"/>
                      <a:r>
                        <a:rPr lang="uk-UA" sz="1600" dirty="0"/>
                        <a:t>Так/ні</a:t>
                      </a:r>
                      <a:endParaRPr lang="ru-UA" sz="1600" dirty="0"/>
                    </a:p>
                  </a:txBody>
                  <a:tcPr marL="62925" marR="62925" marT="31462" marB="31462" anchor="ctr"/>
                </a:tc>
                <a:tc>
                  <a:txBody>
                    <a:bodyPr/>
                    <a:lstStyle/>
                    <a:p>
                      <a:pPr algn="ctr"/>
                      <a:r>
                        <a:rPr lang="en-US" sz="1600" dirty="0"/>
                        <a:t>Unsupervised</a:t>
                      </a:r>
                      <a:endParaRPr lang="ru-UA" sz="1600" dirty="0"/>
                    </a:p>
                  </a:txBody>
                  <a:tcPr marL="62925" marR="62925" marT="31462" marB="31462" anchor="ctr"/>
                </a:tc>
                <a:tc>
                  <a:txBody>
                    <a:bodyPr/>
                    <a:lstStyle/>
                    <a:p>
                      <a:pPr algn="ctr"/>
                      <a:r>
                        <a:rPr lang="uk-UA" sz="1600" dirty="0"/>
                        <a:t>Структурна</a:t>
                      </a:r>
                    </a:p>
                  </a:txBody>
                  <a:tcPr marL="62925" marR="62925" marT="31462" marB="31462" anchor="ctr"/>
                </a:tc>
                <a:tc>
                  <a:txBody>
                    <a:bodyPr/>
                    <a:lstStyle/>
                    <a:p>
                      <a:pPr algn="ctr"/>
                      <a:r>
                        <a:rPr lang="uk-UA" sz="1600" dirty="0"/>
                        <a:t>Виявляє</a:t>
                      </a:r>
                      <a:endParaRPr lang="ru-UA" sz="1600" dirty="0"/>
                    </a:p>
                  </a:txBody>
                  <a:tcPr marL="62925" marR="62925" marT="31462" marB="31462" anchor="ctr"/>
                </a:tc>
                <a:tc>
                  <a:txBody>
                    <a:bodyPr/>
                    <a:lstStyle/>
                    <a:p>
                      <a:pPr algn="ctr"/>
                      <a:r>
                        <a:rPr lang="uk-UA" sz="1600" dirty="0"/>
                        <a:t>+/-</a:t>
                      </a:r>
                      <a:endParaRPr lang="ru-UA" sz="1600" dirty="0"/>
                    </a:p>
                  </a:txBody>
                  <a:tcPr marL="62925" marR="62925" marT="31462" marB="31462" anchor="ctr"/>
                </a:tc>
                <a:extLst>
                  <a:ext uri="{0D108BD9-81ED-4DB2-BD59-A6C34878D82A}">
                    <a16:rowId xmlns:a16="http://schemas.microsoft.com/office/drawing/2014/main" val="471178040"/>
                  </a:ext>
                </a:extLst>
              </a:tr>
              <a:tr h="472131">
                <a:tc>
                  <a:txBody>
                    <a:bodyPr/>
                    <a:lstStyle/>
                    <a:p>
                      <a:r>
                        <a:rPr lang="en-US" sz="1600" dirty="0"/>
                        <a:t>ANN</a:t>
                      </a:r>
                      <a:r>
                        <a:rPr lang="uk-UA" sz="1600" dirty="0"/>
                        <a:t> (</a:t>
                      </a:r>
                      <a:r>
                        <a:rPr lang="en-US" sz="1600" dirty="0"/>
                        <a:t>LSTM)</a:t>
                      </a:r>
                      <a:endParaRPr lang="ru-UA" sz="1600" dirty="0"/>
                    </a:p>
                  </a:txBody>
                  <a:tcPr marL="62925" marR="62925" marT="31462" marB="31462" anchor="ctr">
                    <a:solidFill>
                      <a:schemeClr val="accent6">
                        <a:lumMod val="60000"/>
                        <a:lumOff val="40000"/>
                      </a:schemeClr>
                    </a:solidFill>
                  </a:tcPr>
                </a:tc>
                <a:tc>
                  <a:txBody>
                    <a:bodyPr/>
                    <a:lstStyle/>
                    <a:p>
                      <a:pPr algn="ctr"/>
                      <a:r>
                        <a:rPr lang="uk-UA" sz="1600" dirty="0"/>
                        <a:t>Так/ні</a:t>
                      </a:r>
                      <a:endParaRPr lang="ru-UA" sz="1600" dirty="0"/>
                    </a:p>
                  </a:txBody>
                  <a:tcPr marL="62925" marR="62925" marT="31462" marB="31462" anchor="ctr">
                    <a:solidFill>
                      <a:schemeClr val="accent6">
                        <a:lumMod val="60000"/>
                        <a:lumOff val="40000"/>
                      </a:schemeClr>
                    </a:solidFill>
                  </a:tcPr>
                </a:tc>
                <a:tc>
                  <a:txBody>
                    <a:bodyPr/>
                    <a:lstStyle/>
                    <a:p>
                      <a:pPr algn="ctr"/>
                      <a:r>
                        <a:rPr lang="en-US" sz="1600" dirty="0"/>
                        <a:t>Supervised</a:t>
                      </a:r>
                      <a:endParaRPr lang="ru-UA" sz="1600" dirty="0"/>
                    </a:p>
                  </a:txBody>
                  <a:tcPr marL="62925" marR="62925" marT="31462" marB="31462" anchor="ctr">
                    <a:solidFill>
                      <a:schemeClr val="accent6">
                        <a:lumMod val="60000"/>
                        <a:lumOff val="40000"/>
                      </a:schemeClr>
                    </a:solidFill>
                  </a:tcPr>
                </a:tc>
                <a:tc>
                  <a:txBody>
                    <a:bodyPr/>
                    <a:lstStyle/>
                    <a:p>
                      <a:pPr algn="ctr"/>
                      <a:r>
                        <a:rPr lang="uk-UA" sz="1600" dirty="0"/>
                        <a:t>Структурна</a:t>
                      </a:r>
                      <a:endParaRPr lang="ru-UA" sz="1600" dirty="0"/>
                    </a:p>
                  </a:txBody>
                  <a:tcPr marL="62925" marR="62925" marT="31462" marB="31462" anchor="ctr">
                    <a:solidFill>
                      <a:schemeClr val="accent6">
                        <a:lumMod val="60000"/>
                        <a:lumOff val="40000"/>
                      </a:schemeClr>
                    </a:solidFill>
                  </a:tcPr>
                </a:tc>
                <a:tc>
                  <a:txBody>
                    <a:bodyPr/>
                    <a:lstStyle/>
                    <a:p>
                      <a:pPr algn="ctr"/>
                      <a:r>
                        <a:rPr lang="uk-UA" sz="1600" dirty="0"/>
                        <a:t>Виявляє</a:t>
                      </a:r>
                      <a:endParaRPr lang="ru-UA" sz="1600" dirty="0"/>
                    </a:p>
                  </a:txBody>
                  <a:tcPr marL="62925" marR="62925" marT="31462" marB="31462" anchor="ctr">
                    <a:solidFill>
                      <a:schemeClr val="accent6">
                        <a:lumMod val="60000"/>
                        <a:lumOff val="40000"/>
                      </a:schemeClr>
                    </a:solidFill>
                  </a:tcPr>
                </a:tc>
                <a:tc>
                  <a:txBody>
                    <a:bodyPr/>
                    <a:lstStyle/>
                    <a:p>
                      <a:pPr algn="ctr"/>
                      <a:r>
                        <a:rPr lang="uk-UA" sz="1600" dirty="0"/>
                        <a:t>+</a:t>
                      </a:r>
                      <a:endParaRPr lang="ru-UA" sz="1600" dirty="0"/>
                    </a:p>
                  </a:txBody>
                  <a:tcPr marL="62925" marR="62925" marT="31462" marB="31462" anchor="ctr">
                    <a:solidFill>
                      <a:schemeClr val="accent6">
                        <a:lumMod val="60000"/>
                        <a:lumOff val="40000"/>
                      </a:schemeClr>
                    </a:solidFill>
                  </a:tcPr>
                </a:tc>
                <a:extLst>
                  <a:ext uri="{0D108BD9-81ED-4DB2-BD59-A6C34878D82A}">
                    <a16:rowId xmlns:a16="http://schemas.microsoft.com/office/drawing/2014/main" val="750156909"/>
                  </a:ext>
                </a:extLst>
              </a:tr>
            </a:tbl>
          </a:graphicData>
        </a:graphic>
      </p:graphicFrame>
      <p:sp>
        <p:nvSpPr>
          <p:cNvPr id="5" name="TextBox 4">
            <a:extLst>
              <a:ext uri="{FF2B5EF4-FFF2-40B4-BE49-F238E27FC236}">
                <a16:creationId xmlns:a16="http://schemas.microsoft.com/office/drawing/2014/main" id="{A515D552-BB3B-4E68-B22D-5678CC13F0FB}"/>
              </a:ext>
            </a:extLst>
          </p:cNvPr>
          <p:cNvSpPr txBox="1"/>
          <p:nvPr/>
        </p:nvSpPr>
        <p:spPr>
          <a:xfrm>
            <a:off x="838200" y="5722558"/>
            <a:ext cx="10436441" cy="369332"/>
          </a:xfrm>
          <a:prstGeom prst="rect">
            <a:avLst/>
          </a:prstGeom>
          <a:noFill/>
        </p:spPr>
        <p:txBody>
          <a:bodyPr wrap="square" rtlCol="0">
            <a:spAutoFit/>
          </a:bodyPr>
          <a:lstStyle/>
          <a:p>
            <a:r>
              <a:rPr lang="uk-UA" dirty="0"/>
              <a:t>*</a:t>
            </a:r>
            <a:r>
              <a:rPr lang="uk-UA" sz="1800" dirty="0">
                <a:effectLst/>
                <a:ea typeface="Calibri" panose="020F0502020204030204" pitchFamily="34" charset="0"/>
              </a:rPr>
              <a:t>Необхідно відмітити, що </a:t>
            </a:r>
            <a:r>
              <a:rPr lang="uk-UA" sz="1800" dirty="0" err="1">
                <a:effectLst/>
                <a:ea typeface="Calibri" panose="020F0502020204030204" pitchFamily="34" charset="0"/>
              </a:rPr>
              <a:t>стаціонаризувати</a:t>
            </a:r>
            <a:r>
              <a:rPr lang="uk-UA" sz="1800" dirty="0">
                <a:effectLst/>
                <a:ea typeface="Calibri" panose="020F0502020204030204" pitchFamily="34" charset="0"/>
              </a:rPr>
              <a:t> часові ряди потрібно при застосуванні будь-яких моделей </a:t>
            </a:r>
            <a:endParaRPr lang="ru-UA" dirty="0"/>
          </a:p>
        </p:txBody>
      </p:sp>
      <p:sp>
        <p:nvSpPr>
          <p:cNvPr id="7" name="TextBox 6">
            <a:extLst>
              <a:ext uri="{FF2B5EF4-FFF2-40B4-BE49-F238E27FC236}">
                <a16:creationId xmlns:a16="http://schemas.microsoft.com/office/drawing/2014/main" id="{C480EC0B-3398-44FE-BA8A-B982254C9B7E}"/>
              </a:ext>
            </a:extLst>
          </p:cNvPr>
          <p:cNvSpPr txBox="1"/>
          <p:nvPr/>
        </p:nvSpPr>
        <p:spPr>
          <a:xfrm>
            <a:off x="0" y="2967959"/>
            <a:ext cx="6094520" cy="1477328"/>
          </a:xfrm>
          <a:prstGeom prst="rect">
            <a:avLst/>
          </a:prstGeom>
          <a:noFill/>
        </p:spPr>
        <p:txBody>
          <a:bodyPr wrap="square">
            <a:spAutoFit/>
          </a:bodyPr>
          <a:lstStyle/>
          <a:p>
            <a:pPr marL="285750" indent="-285750">
              <a:buFont typeface="Arial" panose="020B0604020202020204" pitchFamily="34" charset="0"/>
              <a:buChar char="•"/>
            </a:pPr>
            <a:r>
              <a:rPr lang="uk-UA" sz="1800" dirty="0"/>
              <a:t>Модель векторної </a:t>
            </a:r>
            <a:r>
              <a:rPr lang="uk-UA" sz="1800" dirty="0" err="1"/>
              <a:t>авторегресії</a:t>
            </a:r>
            <a:r>
              <a:rPr lang="uk-UA" sz="1800" dirty="0"/>
              <a:t> </a:t>
            </a:r>
            <a:r>
              <a:rPr lang="en-US" sz="1800" dirty="0"/>
              <a:t>(VAR)</a:t>
            </a:r>
            <a:endParaRPr lang="ru-RU" sz="1800" dirty="0"/>
          </a:p>
          <a:p>
            <a:pPr marL="285750" indent="-285750">
              <a:buFont typeface="Arial" panose="020B0604020202020204" pitchFamily="34" charset="0"/>
              <a:buChar char="•"/>
            </a:pPr>
            <a:r>
              <a:rPr lang="ru-RU" sz="1800" dirty="0" err="1"/>
              <a:t>Багатовим</a:t>
            </a:r>
            <a:r>
              <a:rPr lang="uk-UA" sz="1800" dirty="0"/>
              <a:t>ірна лінійна регресія</a:t>
            </a:r>
            <a:endParaRPr lang="en-US" sz="1800" dirty="0"/>
          </a:p>
          <a:p>
            <a:pPr marL="285750" indent="-285750">
              <a:buFont typeface="Arial" panose="020B0604020202020204" pitchFamily="34" charset="0"/>
              <a:buChar char="•"/>
            </a:pPr>
            <a:r>
              <a:rPr lang="uk-UA" sz="1800" dirty="0"/>
              <a:t>Багатовимірна модель </a:t>
            </a:r>
            <a:r>
              <a:rPr lang="en-US" sz="1800" dirty="0"/>
              <a:t>ARIMA</a:t>
            </a:r>
          </a:p>
          <a:p>
            <a:pPr marL="285750" indent="-285750">
              <a:buFont typeface="Arial" panose="020B0604020202020204" pitchFamily="34" charset="0"/>
              <a:buChar char="•"/>
            </a:pPr>
            <a:r>
              <a:rPr lang="uk-UA" sz="1800" dirty="0">
                <a:latin typeface="charter"/>
              </a:rPr>
              <a:t>Прихована </a:t>
            </a:r>
            <a:r>
              <a:rPr lang="uk-UA" sz="1800" dirty="0" err="1">
                <a:latin typeface="charter"/>
              </a:rPr>
              <a:t>марківська</a:t>
            </a:r>
            <a:r>
              <a:rPr lang="uk-UA" sz="1800" dirty="0">
                <a:latin typeface="charter"/>
              </a:rPr>
              <a:t> модель (НММ)</a:t>
            </a:r>
            <a:endParaRPr lang="en-US" sz="1800" dirty="0">
              <a:latin typeface="charter"/>
            </a:endParaRPr>
          </a:p>
          <a:p>
            <a:pPr marL="285750" indent="-285750">
              <a:buFont typeface="Arial" panose="020B0604020202020204" pitchFamily="34" charset="0"/>
              <a:buChar char="•"/>
            </a:pPr>
            <a:r>
              <a:rPr lang="uk-UA" sz="1800" dirty="0">
                <a:latin typeface="charter"/>
              </a:rPr>
              <a:t>Штучні нейронні мережі (</a:t>
            </a:r>
            <a:r>
              <a:rPr lang="en-US" sz="1800" dirty="0">
                <a:latin typeface="charter"/>
              </a:rPr>
              <a:t>ANN)</a:t>
            </a:r>
            <a:endParaRPr lang="uk-UA" sz="1800" dirty="0">
              <a:latin typeface="charter"/>
            </a:endParaRPr>
          </a:p>
        </p:txBody>
      </p:sp>
      <p:sp>
        <p:nvSpPr>
          <p:cNvPr id="8" name="Номер слайда 7">
            <a:extLst>
              <a:ext uri="{FF2B5EF4-FFF2-40B4-BE49-F238E27FC236}">
                <a16:creationId xmlns:a16="http://schemas.microsoft.com/office/drawing/2014/main" id="{725D64E0-BCF7-4754-B135-94D4E4A09E1E}"/>
              </a:ext>
            </a:extLst>
          </p:cNvPr>
          <p:cNvSpPr>
            <a:spLocks noGrp="1"/>
          </p:cNvSpPr>
          <p:nvPr>
            <p:ph type="sldNum" sz="quarter" idx="12"/>
          </p:nvPr>
        </p:nvSpPr>
        <p:spPr/>
        <p:txBody>
          <a:bodyPr/>
          <a:lstStyle/>
          <a:p>
            <a:fld id="{75181DF3-0B37-4E88-8FA7-F75D1D4464D8}" type="slidenum">
              <a:rPr lang="ru-UA" smtClean="0"/>
              <a:t>8</a:t>
            </a:fld>
            <a:endParaRPr lang="ru-UA"/>
          </a:p>
        </p:txBody>
      </p:sp>
    </p:spTree>
    <p:extLst>
      <p:ext uri="{BB962C8B-B14F-4D97-AF65-F5344CB8AC3E}">
        <p14:creationId xmlns:p14="http://schemas.microsoft.com/office/powerpoint/2010/main" val="310091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8F64CC-C754-4901-A0B0-3561ABEBB854}"/>
              </a:ext>
            </a:extLst>
          </p:cNvPr>
          <p:cNvSpPr>
            <a:spLocks noGrp="1"/>
          </p:cNvSpPr>
          <p:nvPr>
            <p:ph type="title"/>
          </p:nvPr>
        </p:nvSpPr>
        <p:spPr/>
        <p:txBody>
          <a:bodyPr/>
          <a:lstStyle/>
          <a:p>
            <a:r>
              <a:rPr lang="uk-UA" dirty="0"/>
              <a:t>Наявні рішення</a:t>
            </a:r>
            <a:endParaRPr lang="ru-UA" dirty="0"/>
          </a:p>
        </p:txBody>
      </p:sp>
      <p:pic>
        <p:nvPicPr>
          <p:cNvPr id="4" name="Рисунок 3">
            <a:extLst>
              <a:ext uri="{FF2B5EF4-FFF2-40B4-BE49-F238E27FC236}">
                <a16:creationId xmlns:a16="http://schemas.microsoft.com/office/drawing/2014/main" id="{1067FFE6-FEED-407F-AF27-1C90D6A01D86}"/>
              </a:ext>
            </a:extLst>
          </p:cNvPr>
          <p:cNvPicPr>
            <a:picLocks noChangeAspect="1"/>
          </p:cNvPicPr>
          <p:nvPr/>
        </p:nvPicPr>
        <p:blipFill rotWithShape="1">
          <a:blip r:embed="rId2"/>
          <a:srcRect b="13784"/>
          <a:stretch/>
        </p:blipFill>
        <p:spPr>
          <a:xfrm>
            <a:off x="171635" y="1690688"/>
            <a:ext cx="3619214" cy="2861359"/>
          </a:xfrm>
          <a:prstGeom prst="rect">
            <a:avLst/>
          </a:prstGeom>
        </p:spPr>
      </p:pic>
      <p:pic>
        <p:nvPicPr>
          <p:cNvPr id="6" name="Рисунок 5">
            <a:extLst>
              <a:ext uri="{FF2B5EF4-FFF2-40B4-BE49-F238E27FC236}">
                <a16:creationId xmlns:a16="http://schemas.microsoft.com/office/drawing/2014/main" id="{283D8A97-E629-476E-8498-F136627FE3D6}"/>
              </a:ext>
            </a:extLst>
          </p:cNvPr>
          <p:cNvPicPr>
            <a:picLocks noChangeAspect="1"/>
          </p:cNvPicPr>
          <p:nvPr/>
        </p:nvPicPr>
        <p:blipFill>
          <a:blip r:embed="rId3"/>
          <a:stretch>
            <a:fillRect/>
          </a:stretch>
        </p:blipFill>
        <p:spPr>
          <a:xfrm>
            <a:off x="4229304" y="1690688"/>
            <a:ext cx="3733391" cy="2861359"/>
          </a:xfrm>
          <a:prstGeom prst="rect">
            <a:avLst/>
          </a:prstGeom>
        </p:spPr>
      </p:pic>
      <p:pic>
        <p:nvPicPr>
          <p:cNvPr id="7" name="Picture 4" descr="Аналитик: перспектива, престиж, востребованность :: Государственный  Университет Телекоммуникаций">
            <a:extLst>
              <a:ext uri="{FF2B5EF4-FFF2-40B4-BE49-F238E27FC236}">
                <a16:creationId xmlns:a16="http://schemas.microsoft.com/office/drawing/2014/main" id="{4D50F37B-F220-4A64-9A51-996CB2878A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93" t="325" r="11381" b="-325"/>
          <a:stretch/>
        </p:blipFill>
        <p:spPr bwMode="auto">
          <a:xfrm>
            <a:off x="8286974" y="1690688"/>
            <a:ext cx="3733391" cy="28613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5095BC-34D9-4DA8-A7AE-CBA0E1201D90}"/>
              </a:ext>
            </a:extLst>
          </p:cNvPr>
          <p:cNvSpPr txBox="1"/>
          <p:nvPr/>
        </p:nvSpPr>
        <p:spPr>
          <a:xfrm>
            <a:off x="585980" y="4647887"/>
            <a:ext cx="2790524" cy="369332"/>
          </a:xfrm>
          <a:prstGeom prst="rect">
            <a:avLst/>
          </a:prstGeom>
          <a:noFill/>
        </p:spPr>
        <p:txBody>
          <a:bodyPr wrap="square" rtlCol="0">
            <a:spAutoFit/>
          </a:bodyPr>
          <a:lstStyle/>
          <a:p>
            <a:pPr algn="ctr"/>
            <a:r>
              <a:rPr lang="en-US" dirty="0"/>
              <a:t>stocksneural.net</a:t>
            </a:r>
            <a:endParaRPr lang="ru-UA" dirty="0"/>
          </a:p>
        </p:txBody>
      </p:sp>
      <p:sp>
        <p:nvSpPr>
          <p:cNvPr id="9" name="TextBox 8">
            <a:extLst>
              <a:ext uri="{FF2B5EF4-FFF2-40B4-BE49-F238E27FC236}">
                <a16:creationId xmlns:a16="http://schemas.microsoft.com/office/drawing/2014/main" id="{A44242AF-E2DA-4F1B-B2F7-B4F08E7B4BBB}"/>
              </a:ext>
            </a:extLst>
          </p:cNvPr>
          <p:cNvSpPr txBox="1"/>
          <p:nvPr/>
        </p:nvSpPr>
        <p:spPr>
          <a:xfrm>
            <a:off x="4700737" y="4647887"/>
            <a:ext cx="2790524" cy="369332"/>
          </a:xfrm>
          <a:prstGeom prst="rect">
            <a:avLst/>
          </a:prstGeom>
          <a:noFill/>
        </p:spPr>
        <p:txBody>
          <a:bodyPr wrap="square" rtlCol="0">
            <a:spAutoFit/>
          </a:bodyPr>
          <a:lstStyle/>
          <a:p>
            <a:pPr algn="ctr"/>
            <a:r>
              <a:rPr lang="en-US" dirty="0" err="1"/>
              <a:t>stocksight</a:t>
            </a:r>
            <a:endParaRPr lang="ru-UA" dirty="0"/>
          </a:p>
        </p:txBody>
      </p:sp>
      <p:sp>
        <p:nvSpPr>
          <p:cNvPr id="10" name="TextBox 9">
            <a:extLst>
              <a:ext uri="{FF2B5EF4-FFF2-40B4-BE49-F238E27FC236}">
                <a16:creationId xmlns:a16="http://schemas.microsoft.com/office/drawing/2014/main" id="{C1EE87E8-14DF-4E6E-BC66-3FC4A5702AE2}"/>
              </a:ext>
            </a:extLst>
          </p:cNvPr>
          <p:cNvSpPr txBox="1"/>
          <p:nvPr/>
        </p:nvSpPr>
        <p:spPr>
          <a:xfrm>
            <a:off x="8758407" y="4647887"/>
            <a:ext cx="2790524" cy="646331"/>
          </a:xfrm>
          <a:prstGeom prst="rect">
            <a:avLst/>
          </a:prstGeom>
          <a:noFill/>
        </p:spPr>
        <p:txBody>
          <a:bodyPr wrap="square" rtlCol="0">
            <a:spAutoFit/>
          </a:bodyPr>
          <a:lstStyle/>
          <a:p>
            <a:pPr algn="ctr"/>
            <a:r>
              <a:rPr lang="uk-UA" dirty="0"/>
              <a:t>Звернення до фахівця або самостійний аналіз</a:t>
            </a:r>
            <a:endParaRPr lang="ru-UA" dirty="0"/>
          </a:p>
        </p:txBody>
      </p:sp>
      <p:sp>
        <p:nvSpPr>
          <p:cNvPr id="11" name="TextBox 10">
            <a:extLst>
              <a:ext uri="{FF2B5EF4-FFF2-40B4-BE49-F238E27FC236}">
                <a16:creationId xmlns:a16="http://schemas.microsoft.com/office/drawing/2014/main" id="{0FB4B515-215E-4EB2-8BDE-D69F9EDCC7AB}"/>
              </a:ext>
            </a:extLst>
          </p:cNvPr>
          <p:cNvSpPr txBox="1"/>
          <p:nvPr/>
        </p:nvSpPr>
        <p:spPr>
          <a:xfrm>
            <a:off x="838200" y="5388746"/>
            <a:ext cx="9747681" cy="923330"/>
          </a:xfrm>
          <a:prstGeom prst="rect">
            <a:avLst/>
          </a:prstGeom>
          <a:noFill/>
        </p:spPr>
        <p:txBody>
          <a:bodyPr wrap="square" rtlCol="0">
            <a:spAutoFit/>
          </a:bodyPr>
          <a:lstStyle/>
          <a:p>
            <a:r>
              <a:rPr lang="uk-UA" dirty="0"/>
              <a:t>Актуальність:</a:t>
            </a:r>
          </a:p>
          <a:p>
            <a:r>
              <a:rPr lang="uk-UA" dirty="0"/>
              <a:t>4.  Комбінування та використання якомога більшої кількості ознак може призвести до більш точного прогнозу.</a:t>
            </a:r>
            <a:endParaRPr lang="ru-UA" dirty="0"/>
          </a:p>
        </p:txBody>
      </p:sp>
      <p:sp>
        <p:nvSpPr>
          <p:cNvPr id="12" name="Номер слайда 11">
            <a:extLst>
              <a:ext uri="{FF2B5EF4-FFF2-40B4-BE49-F238E27FC236}">
                <a16:creationId xmlns:a16="http://schemas.microsoft.com/office/drawing/2014/main" id="{8F5A82E6-91BB-4432-A84D-00BBDB52FAE7}"/>
              </a:ext>
            </a:extLst>
          </p:cNvPr>
          <p:cNvSpPr>
            <a:spLocks noGrp="1"/>
          </p:cNvSpPr>
          <p:nvPr>
            <p:ph type="sldNum" sz="quarter" idx="12"/>
          </p:nvPr>
        </p:nvSpPr>
        <p:spPr/>
        <p:txBody>
          <a:bodyPr/>
          <a:lstStyle/>
          <a:p>
            <a:fld id="{75181DF3-0B37-4E88-8FA7-F75D1D4464D8}" type="slidenum">
              <a:rPr lang="ru-UA" smtClean="0"/>
              <a:t>9</a:t>
            </a:fld>
            <a:endParaRPr lang="ru-UA"/>
          </a:p>
        </p:txBody>
      </p:sp>
    </p:spTree>
    <p:extLst>
      <p:ext uri="{BB962C8B-B14F-4D97-AF65-F5344CB8AC3E}">
        <p14:creationId xmlns:p14="http://schemas.microsoft.com/office/powerpoint/2010/main" val="288058612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3146</TotalTime>
  <Words>744</Words>
  <Application>Microsoft Office PowerPoint</Application>
  <PresentationFormat>Широкоэкранный</PresentationFormat>
  <Paragraphs>176</Paragraphs>
  <Slides>23</Slides>
  <Notes>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23</vt:i4>
      </vt:variant>
    </vt:vector>
  </HeadingPairs>
  <TitlesOfParts>
    <vt:vector size="28" baseType="lpstr">
      <vt:lpstr>Arial</vt:lpstr>
      <vt:lpstr>Calibri</vt:lpstr>
      <vt:lpstr>Calibri Light</vt:lpstr>
      <vt:lpstr>charter</vt:lpstr>
      <vt:lpstr>Тема Office</vt:lpstr>
      <vt:lpstr>Математичне та програмне забезпечення системи прогнозування цін акцій</vt:lpstr>
      <vt:lpstr>Ідентифікація особи</vt:lpstr>
      <vt:lpstr>Постановка задачі</vt:lpstr>
      <vt:lpstr>Актуальність роботи</vt:lpstr>
      <vt:lpstr>Можливість прогнозування</vt:lpstr>
      <vt:lpstr>Задачі роботи</vt:lpstr>
      <vt:lpstr>Дані</vt:lpstr>
      <vt:lpstr>Порівняння можливих методів</vt:lpstr>
      <vt:lpstr>Наявні рішення</vt:lpstr>
      <vt:lpstr>Технічний аналіз</vt:lpstr>
      <vt:lpstr>Перетворення Фур’є</vt:lpstr>
      <vt:lpstr>Класифікація новин за настроєм (finBERT)</vt:lpstr>
      <vt:lpstr>Результат класифікації</vt:lpstr>
      <vt:lpstr>Пониження розмірності (PCA)</vt:lpstr>
      <vt:lpstr>Модель прогнозування (LSTM)</vt:lpstr>
      <vt:lpstr>Етапи виконання роботи</vt:lpstr>
      <vt:lpstr>Презентация PowerPoint</vt:lpstr>
      <vt:lpstr>Підготовка даних</vt:lpstr>
      <vt:lpstr>Підготовка даних 2</vt:lpstr>
      <vt:lpstr>Реалізація LSTM та оцінка результату</vt:lpstr>
      <vt:lpstr>Веб-застосунок</vt:lpstr>
      <vt:lpstr>Висновки</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Математичне та програмне забезпечення системи прогнозування цін акцій</dc:title>
  <dc:creator>Dmitriy Agafonov</dc:creator>
  <cp:lastModifiedBy>Dmitriy Agafonov</cp:lastModifiedBy>
  <cp:revision>60</cp:revision>
  <dcterms:created xsi:type="dcterms:W3CDTF">2021-06-11T19:34:19Z</dcterms:created>
  <dcterms:modified xsi:type="dcterms:W3CDTF">2021-06-15T21:09:21Z</dcterms:modified>
</cp:coreProperties>
</file>